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6.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7.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8.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9.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0.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1.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2.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3.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4.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5.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6.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27.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 id="2147484338" r:id="rId2"/>
  </p:sldMasterIdLst>
  <p:notesMasterIdLst>
    <p:notesMasterId r:id="rId30"/>
  </p:notesMasterIdLst>
  <p:sldIdLst>
    <p:sldId id="315" r:id="rId3"/>
    <p:sldId id="257" r:id="rId4"/>
    <p:sldId id="258" r:id="rId5"/>
    <p:sldId id="316" r:id="rId6"/>
    <p:sldId id="344" r:id="rId7"/>
    <p:sldId id="347" r:id="rId8"/>
    <p:sldId id="348" r:id="rId9"/>
    <p:sldId id="350" r:id="rId10"/>
    <p:sldId id="349" r:id="rId11"/>
    <p:sldId id="345" r:id="rId12"/>
    <p:sldId id="351" r:id="rId13"/>
    <p:sldId id="355" r:id="rId14"/>
    <p:sldId id="352" r:id="rId15"/>
    <p:sldId id="353" r:id="rId16"/>
    <p:sldId id="356" r:id="rId17"/>
    <p:sldId id="354" r:id="rId18"/>
    <p:sldId id="357" r:id="rId19"/>
    <p:sldId id="360" r:id="rId20"/>
    <p:sldId id="361" r:id="rId21"/>
    <p:sldId id="362" r:id="rId22"/>
    <p:sldId id="366" r:id="rId23"/>
    <p:sldId id="364" r:id="rId24"/>
    <p:sldId id="339" r:id="rId25"/>
    <p:sldId id="340" r:id="rId26"/>
    <p:sldId id="341" r:id="rId27"/>
    <p:sldId id="342" r:id="rId28"/>
    <p:sldId id="343"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r" defTabSz="914400" rtl="1" eaLnBrk="1" latinLnBrk="0" hangingPunct="1">
      <a:defRPr kern="1200">
        <a:solidFill>
          <a:schemeClr val="tx1"/>
        </a:solidFill>
        <a:latin typeface="Arial" pitchFamily="34" charset="0"/>
        <a:ea typeface="MS PGothic" pitchFamily="34" charset="-128"/>
        <a:cs typeface="+mn-cs"/>
      </a:defRPr>
    </a:lvl6pPr>
    <a:lvl7pPr marL="2743200" algn="r" defTabSz="914400" rtl="1" eaLnBrk="1" latinLnBrk="0" hangingPunct="1">
      <a:defRPr kern="1200">
        <a:solidFill>
          <a:schemeClr val="tx1"/>
        </a:solidFill>
        <a:latin typeface="Arial" pitchFamily="34" charset="0"/>
        <a:ea typeface="MS PGothic" pitchFamily="34" charset="-128"/>
        <a:cs typeface="+mn-cs"/>
      </a:defRPr>
    </a:lvl7pPr>
    <a:lvl8pPr marL="3200400" algn="r" defTabSz="914400" rtl="1" eaLnBrk="1" latinLnBrk="0" hangingPunct="1">
      <a:defRPr kern="1200">
        <a:solidFill>
          <a:schemeClr val="tx1"/>
        </a:solidFill>
        <a:latin typeface="Arial" pitchFamily="34" charset="0"/>
        <a:ea typeface="MS PGothic" pitchFamily="34" charset="-128"/>
        <a:cs typeface="+mn-cs"/>
      </a:defRPr>
    </a:lvl8pPr>
    <a:lvl9pPr marL="3657600" algn="r" defTabSz="914400" rtl="1"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andra Paoli" initials="l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E5E7"/>
    <a:srgbClr val="700808"/>
    <a:srgbClr val="000000"/>
    <a:srgbClr val="53548A"/>
    <a:srgbClr val="D1D1DA"/>
    <a:srgbClr val="E9E9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34"/>
    </p:cViewPr>
  </p:sorterViewPr>
  <p:notesViewPr>
    <p:cSldViewPr>
      <p:cViewPr>
        <p:scale>
          <a:sx n="100" d="100"/>
          <a:sy n="100" d="100"/>
        </p:scale>
        <p:origin x="-154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endParaRPr lang="ar-EG" sz="3600" dirty="0"/>
        </a:p>
        <a:p>
          <a:pPr algn="r" rtl="1"/>
          <a:r>
            <a:rPr lang="ar-SA" sz="3600" dirty="0"/>
            <a:t>تتضمن المعادلة المحاسبية ثلاثة عناصر رئيسية، </a:t>
          </a:r>
          <a:r>
            <a:rPr lang="ar-EG" sz="3600" dirty="0"/>
            <a:t>وتأخذ الشكل التالي:</a:t>
          </a:r>
        </a:p>
        <a:p>
          <a:pPr algn="r" rtl="1"/>
          <a:endParaRPr lang="ar-EG" sz="3600" dirty="0"/>
        </a:p>
        <a:p>
          <a:pPr algn="r" rtl="1"/>
          <a:r>
            <a:rPr lang="ar-SA" sz="3600" dirty="0"/>
            <a:t>يعبر العنصر الأول (الأصول) عما تمتلكه المنشأة من موارد اقتصادية، ويعبر العنصر الثاني (الخصوم)عن ديون والتزامات المنشأة للغير، أما العنصر الثالث </a:t>
          </a:r>
          <a:r>
            <a:rPr lang="ar-EG" sz="3600" dirty="0"/>
            <a:t>(</a:t>
          </a:r>
          <a:r>
            <a:rPr lang="ar-SA" sz="3600" dirty="0"/>
            <a:t>حقوق الملاك</a:t>
          </a:r>
          <a:r>
            <a:rPr lang="ar-EG" sz="3600" dirty="0"/>
            <a:t>) </a:t>
          </a:r>
          <a:r>
            <a:rPr lang="ar-SA" sz="3600" dirty="0"/>
            <a:t>فيعبر عما تبقى من أصول المنشأة بعد استبعاد خصومها . </a:t>
          </a:r>
          <a:endParaRPr lang="en-US" sz="3600" dirty="0"/>
        </a:p>
        <a:p>
          <a:pPr algn="r" rtl="1"/>
          <a:endParaRPr lang="en-US" sz="3600" dirty="0"/>
        </a:p>
      </dgm:t>
    </dgm:pt>
    <dgm:pt modelId="{B8072D17-A958-4140-B931-553B79CE9115}" type="parTrans" cxnId="{B89601E3-E930-43A5-BC6C-B86CA47FA119}">
      <dgm:prSet/>
      <dgm:spPr/>
      <dgm:t>
        <a:bodyPr/>
        <a:lstStyle/>
        <a:p>
          <a:pPr rtl="1"/>
          <a:endParaRPr lang="ar-EG"/>
        </a:p>
      </dgm:t>
    </dgm:pt>
    <dgm:pt modelId="{2E44477A-4AB4-48DC-871A-3DC4229E28F8}" type="sibTrans" cxnId="{B89601E3-E930-43A5-BC6C-B86CA47FA119}">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13617">
        <dgm:presLayoutVars>
          <dgm:bulletEnabled val="1"/>
        </dgm:presLayoutVars>
      </dgm:prSet>
      <dgm:spPr/>
    </dgm:pt>
  </dgm:ptLst>
  <dgm:cxnLst>
    <dgm:cxn modelId="{304E0B6D-85F4-469E-AC2E-E4CD2807CEBF}" type="presOf" srcId="{0BC07087-5E6C-4391-A1D3-98CAC75CFB7B}" destId="{013C56D5-0CA5-47EB-B786-0AB370387915}" srcOrd="0" destOrd="0" presId="urn:microsoft.com/office/officeart/2005/8/layout/vProcess5"/>
    <dgm:cxn modelId="{C649BBDE-253B-164C-ABB2-85B757F2D8F5}"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E2BF9A92-14EF-3448-BA58-7C42E83C03FA}" type="presParOf" srcId="{11B7F29B-617A-413C-84AC-498507A9DC21}" destId="{D8DD1BB4-6967-4D1B-B342-02CD0F66AAFC}" srcOrd="0" destOrd="0" presId="urn:microsoft.com/office/officeart/2005/8/layout/vProcess5"/>
    <dgm:cxn modelId="{56726896-E552-4A5F-B70A-7D6E272FF82F}"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b="1" dirty="0">
              <a:solidFill>
                <a:srgbClr val="FFFF00"/>
              </a:solidFill>
            </a:rPr>
            <a:t>أ - الالتزامات المتداولة  </a:t>
          </a:r>
          <a:r>
            <a:rPr lang="en-US" sz="3200" b="1" dirty="0">
              <a:solidFill>
                <a:srgbClr val="FFFF00"/>
              </a:solidFill>
            </a:rPr>
            <a:t>Current Liabilities</a:t>
          </a:r>
          <a:endParaRPr lang="ar-EG" sz="3200" b="1" dirty="0">
            <a:solidFill>
              <a:srgbClr val="FFFF00"/>
            </a:solidFill>
          </a:endParaRPr>
        </a:p>
        <a:p>
          <a:pPr algn="r" rtl="1"/>
          <a:r>
            <a:rPr lang="ar-SA" sz="2800" dirty="0"/>
            <a:t>في ضوء معيار المحاسبة المصري رقم ( 1) المعدل 2015 م عرض القوائم المالية فانه يبوب الالتزام على أنه متداول عندما يتوافر فيه شرط مما يلي:</a:t>
          </a:r>
          <a:endParaRPr lang="en-US" sz="2800" dirty="0"/>
        </a:p>
        <a:p>
          <a:pPr algn="r" rtl="1"/>
          <a:r>
            <a:rPr lang="ar-EG" sz="2800" dirty="0"/>
            <a:t>- </a:t>
          </a:r>
          <a:r>
            <a:rPr lang="ar-SA" sz="2800" dirty="0"/>
            <a:t>يكون من المتوقع تسويته خلال دورة التشغيل المعتادة للمنشأة.</a:t>
          </a:r>
          <a:endParaRPr lang="en-US" sz="2800" dirty="0"/>
        </a:p>
        <a:p>
          <a:pPr algn="r" rtl="1"/>
          <a:r>
            <a:rPr lang="ar-EG" sz="2800" dirty="0"/>
            <a:t>- </a:t>
          </a:r>
          <a:r>
            <a:rPr lang="ar-SA" sz="2800" dirty="0"/>
            <a:t>أن يكون الالتزام مستحق التسوية خلال </a:t>
          </a:r>
          <a:r>
            <a:rPr lang="ar-EG" sz="2800" dirty="0"/>
            <a:t>12</a:t>
          </a:r>
          <a:r>
            <a:rPr lang="ar-SA" sz="2800" dirty="0"/>
            <a:t> شهراً من تاريخ الميزانية.</a:t>
          </a:r>
          <a:endParaRPr lang="en-US" sz="2800" dirty="0"/>
        </a:p>
        <a:p>
          <a:pPr algn="r" rtl="1"/>
          <a:r>
            <a:rPr lang="ar-SA" sz="2800" dirty="0"/>
            <a:t>أن يكون بغرض المتاجرة .</a:t>
          </a:r>
          <a:endParaRPr lang="en-US" sz="2800" dirty="0"/>
        </a:p>
        <a:p>
          <a:pPr algn="r" rtl="1"/>
          <a:r>
            <a:rPr lang="ar-EG" sz="2800" dirty="0"/>
            <a:t>- </a:t>
          </a:r>
          <a:r>
            <a:rPr lang="ar-SA" sz="2800" dirty="0"/>
            <a:t>ليس لدى المنشأة حق غير مشروط فى تأجيل سداد الالتزام لمدة اثنى عشر شهراً على الأقل بعد تاريخ الميزانية.</a:t>
          </a:r>
          <a:endParaRPr lang="ar-EG" sz="2800" b="1"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37C8672C-593E-4698-A16A-72A7A03B44AB}"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99ED6959-AA1B-43B2-A2BB-FD6C7CB79B9C}" type="presOf" srcId="{FD5A9121-9E87-42B2-9B05-455EC8C05672}" destId="{11B7F29B-617A-413C-84AC-498507A9DC21}" srcOrd="0" destOrd="0" presId="urn:microsoft.com/office/officeart/2005/8/layout/vProcess5"/>
    <dgm:cxn modelId="{B4B611B9-85D4-4C03-BF43-52F99BDA2121}" type="presParOf" srcId="{11B7F29B-617A-413C-84AC-498507A9DC21}" destId="{D8DD1BB4-6967-4D1B-B342-02CD0F66AAFC}" srcOrd="0" destOrd="0" presId="urn:microsoft.com/office/officeart/2005/8/layout/vProcess5"/>
    <dgm:cxn modelId="{8E6F1E8B-40C3-49E8-B3EB-BB5A57AC4568}"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b="1" dirty="0">
              <a:solidFill>
                <a:srgbClr val="FFFF00"/>
              </a:solidFill>
            </a:rPr>
            <a:t>ب- الالتزامات طويلة الأجل </a:t>
          </a:r>
          <a:r>
            <a:rPr lang="en-US" sz="3200" b="1" dirty="0">
              <a:solidFill>
                <a:srgbClr val="FFFF00"/>
              </a:solidFill>
            </a:rPr>
            <a:t>Long-Term Liabilities</a:t>
          </a:r>
          <a:endParaRPr lang="ar-EG" sz="3200" b="1" dirty="0">
            <a:solidFill>
              <a:srgbClr val="FFFF00"/>
            </a:solidFill>
          </a:endParaRPr>
        </a:p>
        <a:p>
          <a:pPr algn="r" rtl="1"/>
          <a:r>
            <a:rPr lang="ar-SA" sz="2800" dirty="0"/>
            <a:t>هي الديون التي يستحق سدادها خلال فترة زمنية تزيد عن سنة مالية مثل القروض طويلة الأجل.</a:t>
          </a:r>
          <a:endParaRPr lang="ar-EG" sz="2800" dirty="0"/>
        </a:p>
        <a:p>
          <a:pPr algn="r" rtl="1"/>
          <a:endParaRPr lang="ar-EG" sz="2800" dirty="0"/>
        </a:p>
        <a:p>
          <a:pPr algn="r" rtl="1"/>
          <a:endParaRPr lang="ar-EG" sz="3200" dirty="0"/>
        </a:p>
        <a:p>
          <a:pPr algn="r" rtl="1"/>
          <a:endParaRPr lang="ar-EG" sz="3200" dirty="0"/>
        </a:p>
        <a:p>
          <a:pPr algn="r" rtl="1"/>
          <a:endParaRPr lang="ar-EG" sz="3200"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A68CE71B-A947-4556-9E88-00CE78D5E7DA}"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AB68A5EF-0C91-4AC8-8CCF-D8381AAF9B71}" type="presOf" srcId="{F3E8F6B3-F95E-4025-8CFE-FDE745D0A653}" destId="{013C56D5-0CA5-47EB-B786-0AB370387915}" srcOrd="0" destOrd="0" presId="urn:microsoft.com/office/officeart/2005/8/layout/vProcess5"/>
    <dgm:cxn modelId="{D47BAAAC-4607-4BB0-8087-6DD7C0B86A55}" type="presParOf" srcId="{11B7F29B-617A-413C-84AC-498507A9DC21}" destId="{D8DD1BB4-6967-4D1B-B342-02CD0F66AAFC}" srcOrd="0" destOrd="0" presId="urn:microsoft.com/office/officeart/2005/8/layout/vProcess5"/>
    <dgm:cxn modelId="{A9327F98-921F-469C-A123-5E283DB57F51}"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dirty="0"/>
            <a:t>تمثل ما يتبقى من أصول المنشأة بعد الوفاء بالتزاماتها تجاه الغير، بمعنى أنها تعادل صافي الأصول أي الأصول مطروحاً منها الخصوم. </a:t>
          </a:r>
          <a:endParaRPr lang="en-US" sz="3200" dirty="0"/>
        </a:p>
        <a:p>
          <a:pPr algn="r" rtl="1"/>
          <a:r>
            <a:rPr lang="ar-EG" sz="3200" dirty="0"/>
            <a:t>تختلف</a:t>
          </a:r>
          <a:r>
            <a:rPr lang="ar-SA" sz="3200" dirty="0"/>
            <a:t> مكونات بنود حقوق الملكية </a:t>
          </a:r>
          <a:r>
            <a:rPr lang="ar-EG" sz="3200" dirty="0"/>
            <a:t>بإ</a:t>
          </a:r>
          <a:r>
            <a:rPr lang="ar-SA" sz="3200" dirty="0"/>
            <a:t>ختلاف الشكل القانوني للمنشأة وما إذا كانت منشأة فردية أو شركة أشخاص أو شركة أموال. </a:t>
          </a:r>
          <a:endParaRPr lang="ar-EG" sz="3200" dirty="0"/>
        </a:p>
        <a:p>
          <a:pPr algn="r" rtl="1"/>
          <a:endParaRPr lang="ar-EG" sz="3200" dirty="0"/>
        </a:p>
        <a:p>
          <a:pPr algn="r" rtl="1"/>
          <a:endParaRPr lang="ar-EG" sz="3200"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D474636D-814D-4E84-BD3F-0DCA23DA671C}" type="presOf" srcId="{FD5A9121-9E87-42B2-9B05-455EC8C05672}" destId="{11B7F29B-617A-413C-84AC-498507A9DC21}" srcOrd="0" destOrd="0" presId="urn:microsoft.com/office/officeart/2005/8/layout/vProcess5"/>
    <dgm:cxn modelId="{DEFC42CD-295A-4898-8ECE-CA24F80AB5F9}" type="presOf" srcId="{F3E8F6B3-F95E-4025-8CFE-FDE745D0A653}" destId="{013C56D5-0CA5-47EB-B786-0AB370387915}" srcOrd="0" destOrd="0" presId="urn:microsoft.com/office/officeart/2005/8/layout/vProcess5"/>
    <dgm:cxn modelId="{417D7A0D-6A92-4F1B-B2A5-8ED92A075E2F}" type="presParOf" srcId="{11B7F29B-617A-413C-84AC-498507A9DC21}" destId="{D8DD1BB4-6967-4D1B-B342-02CD0F66AAFC}" srcOrd="0" destOrd="0" presId="urn:microsoft.com/office/officeart/2005/8/layout/vProcess5"/>
    <dgm:cxn modelId="{54FA05B1-8FF6-4FE0-A3D9-E81D6774C6B8}"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dirty="0"/>
            <a:t>في المنشآت الفردية تتكون حقوق الملكية من الموارد المستثمرة بواسطة المالك (رأس المال) مضافاً إليها الأرباح أو مخصوماً منها الخسائر والمسحوبات</a:t>
          </a:r>
          <a:r>
            <a:rPr lang="ar-EG" sz="3200" dirty="0"/>
            <a:t>.</a:t>
          </a:r>
          <a:r>
            <a:rPr lang="ar-SA" sz="3200" dirty="0"/>
            <a:t> </a:t>
          </a:r>
          <a:endParaRPr lang="ar-EG" sz="3200" dirty="0"/>
        </a:p>
        <a:p>
          <a:pPr algn="r" rtl="1"/>
          <a:r>
            <a:rPr lang="ar-SA" sz="3200" dirty="0"/>
            <a:t>تزداد حقوق الملكية في المنشآت الفردية عن طريق استثمارات المالك وكذلك الإيرادات التي تحققها المنشأة نتيجة بيع البضاعة أو تأدية الخدمات، وتنخفض حقوق الملكية في المنشآت الفردية عن طريق مسحوبات المالك وكذلك عن طريق المصروفات التي تتحملها المنشأة من أجل تحقيق الإيرادات. </a:t>
          </a:r>
          <a:endParaRPr lang="en-US" sz="3200"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B4ACAF50-AABC-43DC-9DA6-930440B66C4A}" type="presOf" srcId="{FD5A9121-9E87-42B2-9B05-455EC8C05672}" destId="{11B7F29B-617A-413C-84AC-498507A9DC21}" srcOrd="0" destOrd="0" presId="urn:microsoft.com/office/officeart/2005/8/layout/vProcess5"/>
    <dgm:cxn modelId="{25F539BB-8735-4742-B09C-87B9F9D68245}" type="presOf" srcId="{F3E8F6B3-F95E-4025-8CFE-FDE745D0A653}" destId="{013C56D5-0CA5-47EB-B786-0AB370387915}" srcOrd="0" destOrd="0" presId="urn:microsoft.com/office/officeart/2005/8/layout/vProcess5"/>
    <dgm:cxn modelId="{07C7B675-9D07-4A66-B0A9-1397EF348F7C}" type="presParOf" srcId="{11B7F29B-617A-413C-84AC-498507A9DC21}" destId="{D8DD1BB4-6967-4D1B-B342-02CD0F66AAFC}" srcOrd="0" destOrd="0" presId="urn:microsoft.com/office/officeart/2005/8/layout/vProcess5"/>
    <dgm:cxn modelId="{8759E0FF-154D-420E-A6C9-519843FCF39F}"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dirty="0"/>
            <a:t>ما يدخل في نطاق المعادلة المحاسبية ويؤثر في عناصرها هو الأحداث الاقتصادية </a:t>
          </a:r>
          <a:r>
            <a:rPr lang="en-US" sz="3200" dirty="0"/>
            <a:t>Economic Events</a:t>
          </a:r>
          <a:r>
            <a:rPr lang="ar-SA" sz="3200" b="1" dirty="0"/>
            <a:t>، </a:t>
          </a:r>
          <a:r>
            <a:rPr lang="ar-SA" sz="3200" dirty="0"/>
            <a:t>والتي تعبر عن جميع الأحداث التي  تحدث داخل المنشأة أو بين المنشأة والأطراف الخارجية ويكون لها تأثير اقتصادي على المنشأة</a:t>
          </a:r>
          <a:r>
            <a:rPr lang="ar-EG" sz="3200" dirty="0"/>
            <a:t>.</a:t>
          </a:r>
        </a:p>
        <a:p>
          <a:pPr algn="r" rtl="1"/>
          <a:r>
            <a:rPr lang="ar-SA" sz="3200" dirty="0"/>
            <a:t>يشترط لتسجيل هذه الأحداث محاسبياً إمكانية قياس الحدث والتعبير عنه بوحدة النقد السائدة وقت حدوثه، ولذا يطلق عليها أحداث مالية، وتعبر  مجموعة الأحداث المالية التي تكون المنشأة طرفاً فيها عن ما يطلق عليه العمليات المالية</a:t>
          </a:r>
          <a:r>
            <a:rPr lang="ar-SA" sz="3200" b="1" dirty="0"/>
            <a:t>  </a:t>
          </a:r>
          <a:r>
            <a:rPr lang="en-US" sz="3200" b="1" dirty="0"/>
            <a:t>Financial Transaction</a:t>
          </a:r>
          <a:r>
            <a:rPr lang="ar-SA" sz="3200" b="1" dirty="0"/>
            <a:t> .</a:t>
          </a:r>
          <a:endParaRPr lang="en-US" sz="3200"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86AEFA05-D393-4F55-A06F-965BD000FBAE}" type="presOf" srcId="{FD5A9121-9E87-42B2-9B05-455EC8C05672}" destId="{11B7F29B-617A-413C-84AC-498507A9DC21}" srcOrd="0" destOrd="0" presId="urn:microsoft.com/office/officeart/2005/8/layout/vProcess5"/>
    <dgm:cxn modelId="{A657A866-9D8C-47E8-833C-8536511FE272}"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69CCDA02-7C51-45AB-BC84-4516BA2FD037}" type="presParOf" srcId="{11B7F29B-617A-413C-84AC-498507A9DC21}" destId="{D8DD1BB4-6967-4D1B-B342-02CD0F66AAFC}" srcOrd="0" destOrd="0" presId="urn:microsoft.com/office/officeart/2005/8/layout/vProcess5"/>
    <dgm:cxn modelId="{E5339EDD-19D2-4358-BD08-E615B975F4C0}"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b="1" dirty="0">
              <a:solidFill>
                <a:srgbClr val="FFFF00"/>
              </a:solidFill>
            </a:rPr>
            <a:t>أولاً: في بداية حياة المنشأة:   </a:t>
          </a:r>
          <a:r>
            <a:rPr lang="ar-SA" sz="3200" b="1" dirty="0"/>
            <a:t>   </a:t>
          </a:r>
          <a:endParaRPr lang="en-US" sz="3200" dirty="0"/>
        </a:p>
        <a:p>
          <a:pPr algn="r" rtl="1"/>
          <a:r>
            <a:rPr lang="ar-SA" sz="3200" dirty="0"/>
            <a:t>عادة ما تبدأ أي منشأة مزاولة نشاطها بأصل أو أكثر من الأصول حسب طبيعة نشاط المنشأة والإمكانيات المتاحة، وقد يتم تمويل هذه الأصول من قبل المالك أو قد يتم الاعتماد في تمويل هذه الأصول على أطراف خارجية. </a:t>
          </a:r>
          <a:endParaRPr lang="ar-EG" sz="3200" dirty="0"/>
        </a:p>
        <a:p>
          <a:pPr algn="r" rtl="1"/>
          <a:r>
            <a:rPr lang="ar-EG" sz="3200" dirty="0"/>
            <a:t>	أنظر مثال 1، مثال 2، مثال 3</a:t>
          </a:r>
        </a:p>
        <a:p>
          <a:pPr algn="r" rtl="1"/>
          <a:endParaRPr lang="ar-EG" sz="3200" dirty="0"/>
        </a:p>
        <a:p>
          <a:pPr algn="r" rtl="1"/>
          <a:endParaRPr lang="en-US" sz="3200"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8B32C019-A2CD-48B5-930B-FC9DBC25794E}" type="presOf" srcId="{F3E8F6B3-F95E-4025-8CFE-FDE745D0A653}" destId="{013C56D5-0CA5-47EB-B786-0AB370387915}" srcOrd="0" destOrd="0" presId="urn:microsoft.com/office/officeart/2005/8/layout/vProcess5"/>
    <dgm:cxn modelId="{6DF5D761-29CD-4177-9FFB-9F398C6601B8}"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9AA6F079-264D-46E6-8C38-58B59A6CCCE2}" type="presParOf" srcId="{11B7F29B-617A-413C-84AC-498507A9DC21}" destId="{D8DD1BB4-6967-4D1B-B342-02CD0F66AAFC}" srcOrd="0" destOrd="0" presId="urn:microsoft.com/office/officeart/2005/8/layout/vProcess5"/>
    <dgm:cxn modelId="{24DFEA7D-F73D-40FA-B83D-6A0EE875E961}"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b="1" dirty="0">
              <a:solidFill>
                <a:srgbClr val="FFFF00"/>
              </a:solidFill>
            </a:rPr>
            <a:t>ثانياً: خلال حياة المنشأة:</a:t>
          </a:r>
          <a:endParaRPr lang="en-US" sz="3200" dirty="0">
            <a:solidFill>
              <a:srgbClr val="FFFF00"/>
            </a:solidFill>
          </a:endParaRPr>
        </a:p>
        <a:p>
          <a:pPr algn="r" rtl="1"/>
          <a:r>
            <a:rPr lang="ar-SA" sz="2800" dirty="0"/>
            <a:t>خلال حياة المنشأة يتم مزاولة النشاط الذي من أجله تم تأسيس هذه المنشأة، ويترتب على مزاولة المنشأة لنشاطها حدوث العديد من العمليات المالية التي تؤثر في المعادلة المحاسبية، ويمكن تصنيف التغيرات في المعادلة المحاسبية التي تصاحب العمليات المالية إلى الأنواع التالية: </a:t>
          </a:r>
          <a:endParaRPr lang="en-US" sz="2800" dirty="0"/>
        </a:p>
        <a:p>
          <a:pPr algn="r" rtl="1"/>
          <a:r>
            <a:rPr lang="ar-EG" sz="2400" b="0" dirty="0"/>
            <a:t>  </a:t>
          </a:r>
          <a:r>
            <a:rPr lang="ar-SA" sz="2400" b="0" dirty="0"/>
            <a:t>أ – تغيرات بين الأصول</a:t>
          </a:r>
          <a:endParaRPr lang="ar-EG" sz="2400" b="0" dirty="0"/>
        </a:p>
        <a:p>
          <a:pPr algn="r" rtl="1"/>
          <a:r>
            <a:rPr lang="ar-EG" sz="2400" b="0" dirty="0"/>
            <a:t>  </a:t>
          </a:r>
          <a:r>
            <a:rPr lang="ar-SA" sz="2400" b="0" dirty="0"/>
            <a:t>ب – تغيرات بين الخصوم</a:t>
          </a:r>
          <a:endParaRPr lang="ar-EG" sz="2400" b="0" dirty="0"/>
        </a:p>
        <a:p>
          <a:pPr algn="r" rtl="1"/>
          <a:r>
            <a:rPr lang="ar-EG" sz="2400" b="0" dirty="0"/>
            <a:t>  </a:t>
          </a:r>
          <a:r>
            <a:rPr lang="ar-SA" sz="2400" b="0" dirty="0"/>
            <a:t>ج –  تغيرات بين الأصول والخصوم</a:t>
          </a:r>
          <a:endParaRPr lang="ar-EG" sz="2400" b="0" dirty="0"/>
        </a:p>
        <a:p>
          <a:pPr algn="r" rtl="1"/>
          <a:r>
            <a:rPr lang="ar-EG" sz="2400" b="0" dirty="0"/>
            <a:t>  </a:t>
          </a:r>
          <a:r>
            <a:rPr lang="ar-SA" sz="2400" b="0" dirty="0"/>
            <a:t>د – تغيرات بين الأصول والخصوم وحقوق الملكية</a:t>
          </a:r>
          <a:endParaRPr lang="en-US" sz="3600" b="0"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16E31D7A-470F-4F75-9B99-08E829F5C4D6}" type="presOf" srcId="{F3E8F6B3-F95E-4025-8CFE-FDE745D0A653}" destId="{013C56D5-0CA5-47EB-B786-0AB370387915}" srcOrd="0" destOrd="0" presId="urn:microsoft.com/office/officeart/2005/8/layout/vProcess5"/>
    <dgm:cxn modelId="{D4F6F1A0-5A53-40F5-8713-D3FFA0A43CAF}" type="presOf" srcId="{FD5A9121-9E87-42B2-9B05-455EC8C05672}" destId="{11B7F29B-617A-413C-84AC-498507A9DC21}" srcOrd="0" destOrd="0" presId="urn:microsoft.com/office/officeart/2005/8/layout/vProcess5"/>
    <dgm:cxn modelId="{6FF3ACA1-9DB8-4ECF-8BDD-8FA71F8F1160}" type="presParOf" srcId="{11B7F29B-617A-413C-84AC-498507A9DC21}" destId="{D8DD1BB4-6967-4D1B-B342-02CD0F66AAFC}" srcOrd="0" destOrd="0" presId="urn:microsoft.com/office/officeart/2005/8/layout/vProcess5"/>
    <dgm:cxn modelId="{97286FF6-44E7-4279-A4C5-7462F54039FA}"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b="1" dirty="0">
              <a:solidFill>
                <a:srgbClr val="FFFF00"/>
              </a:solidFill>
            </a:rPr>
            <a:t>ثانياً: خلال حياة المنشأة:</a:t>
          </a:r>
          <a:endParaRPr lang="en-US" sz="3200" dirty="0">
            <a:solidFill>
              <a:srgbClr val="FFFF00"/>
            </a:solidFill>
          </a:endParaRPr>
        </a:p>
        <a:p>
          <a:pPr algn="r" rtl="1"/>
          <a:r>
            <a:rPr lang="ar-EG" sz="2400" b="0" dirty="0"/>
            <a:t>   </a:t>
          </a:r>
          <a:r>
            <a:rPr lang="ar-SA" sz="2400" b="0" dirty="0"/>
            <a:t>أ – تغيرات بين الأصول</a:t>
          </a:r>
          <a:endParaRPr lang="ar-EG" sz="2400" b="0" dirty="0"/>
        </a:p>
        <a:p>
          <a:pPr algn="r" rtl="1"/>
          <a:r>
            <a:rPr lang="ar-EG" sz="2400" dirty="0"/>
            <a:t>	</a:t>
          </a:r>
          <a:r>
            <a:rPr lang="ar-SA" sz="2400" dirty="0"/>
            <a:t>زيادة في أصل وتخفيض في أصل آخر.</a:t>
          </a:r>
          <a:endParaRPr lang="en-US" sz="2400" dirty="0"/>
        </a:p>
        <a:p>
          <a:pPr algn="r" rtl="1"/>
          <a:r>
            <a:rPr lang="ar-EG" sz="2400" dirty="0"/>
            <a:t>	</a:t>
          </a:r>
          <a:r>
            <a:rPr lang="ar-SA" sz="2400" dirty="0"/>
            <a:t>زيادة في أكثر من أصل وتخفيض في أصل آخر.</a:t>
          </a:r>
          <a:endParaRPr lang="en-US" sz="2400" dirty="0"/>
        </a:p>
        <a:p>
          <a:pPr algn="r" rtl="1"/>
          <a:r>
            <a:rPr lang="ar-EG" sz="2400" dirty="0"/>
            <a:t>	</a:t>
          </a:r>
          <a:r>
            <a:rPr lang="ar-SA" sz="2400" dirty="0"/>
            <a:t>زيادة في أكثر من أصل وتخفيض في أكثر من أصل.</a:t>
          </a:r>
          <a:endParaRPr lang="ar-EG" sz="2400" b="0" dirty="0"/>
        </a:p>
        <a:p>
          <a:pPr algn="r" rtl="1"/>
          <a:r>
            <a:rPr lang="ar-SA" sz="2400" b="0" dirty="0"/>
            <a:t>ب - تغيرات بين الخصوم</a:t>
          </a:r>
          <a:endParaRPr lang="ar-EG" sz="2400" b="0" dirty="0"/>
        </a:p>
        <a:p>
          <a:pPr algn="r" rtl="1"/>
          <a:r>
            <a:rPr lang="ar-EG" sz="2400" dirty="0"/>
            <a:t>	</a:t>
          </a:r>
          <a:r>
            <a:rPr lang="ar-SA" sz="2400" dirty="0"/>
            <a:t>تخفيض في خصم وزيادة في خصم آخر.</a:t>
          </a:r>
          <a:endParaRPr lang="ar-EG" sz="2400" dirty="0"/>
        </a:p>
        <a:p>
          <a:pPr algn="r" rtl="1"/>
          <a:endParaRPr lang="ar-EG" sz="2400" b="0" dirty="0"/>
        </a:p>
        <a:p>
          <a:pPr algn="r" rtl="1"/>
          <a:endParaRPr lang="en-US" sz="3600" b="0"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95051E02-8D8B-4CB2-83A6-78105E950645}" type="presOf" srcId="{FD5A9121-9E87-42B2-9B05-455EC8C05672}" destId="{11B7F29B-617A-413C-84AC-498507A9DC21}" srcOrd="0" destOrd="0" presId="urn:microsoft.com/office/officeart/2005/8/layout/vProcess5"/>
    <dgm:cxn modelId="{196BCF25-DF13-4F50-991B-910994725464}"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91A29550-8779-4C6C-A142-BB60A05ACE08}" type="presParOf" srcId="{11B7F29B-617A-413C-84AC-498507A9DC21}" destId="{D8DD1BB4-6967-4D1B-B342-02CD0F66AAFC}" srcOrd="0" destOrd="0" presId="urn:microsoft.com/office/officeart/2005/8/layout/vProcess5"/>
    <dgm:cxn modelId="{F3ADB0DD-8966-4103-A4F3-474C8FC7136F}"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b="1" dirty="0">
              <a:solidFill>
                <a:srgbClr val="FFFF00"/>
              </a:solidFill>
            </a:rPr>
            <a:t>ثانياً: خلال حياة المنشأة:</a:t>
          </a:r>
          <a:endParaRPr lang="en-US" sz="3200" dirty="0">
            <a:solidFill>
              <a:srgbClr val="FFFF00"/>
            </a:solidFill>
          </a:endParaRPr>
        </a:p>
        <a:p>
          <a:pPr algn="r" rtl="1"/>
          <a:r>
            <a:rPr lang="ar-EG" sz="2400" b="0" dirty="0"/>
            <a:t>  </a:t>
          </a:r>
          <a:r>
            <a:rPr lang="ar-SA" sz="2400" b="0" dirty="0"/>
            <a:t>ج –  تغيرات بين الأصول والخصوم</a:t>
          </a:r>
          <a:endParaRPr lang="ar-EG" sz="2400" b="0" dirty="0"/>
        </a:p>
        <a:p>
          <a:pPr algn="r" rtl="1"/>
          <a:r>
            <a:rPr lang="ar-EG" sz="2400" dirty="0"/>
            <a:t>   </a:t>
          </a:r>
          <a:r>
            <a:rPr lang="ar-SA" sz="2400" dirty="0"/>
            <a:t>زيادة في واحد أو أكثر من الأصول مقابل زيادة في واحد أو أكثر من الخصوم.</a:t>
          </a:r>
          <a:endParaRPr lang="en-US" sz="2400" dirty="0"/>
        </a:p>
        <a:p>
          <a:pPr algn="r" rtl="1"/>
          <a:r>
            <a:rPr lang="ar-EG" sz="2400" dirty="0"/>
            <a:t>   </a:t>
          </a:r>
          <a:r>
            <a:rPr lang="ar-SA" sz="2400" dirty="0"/>
            <a:t>تخفيض في واحد أو أكثر من الأصول مقابل تخفيض في واحد أو أكثر من الخصوم.</a:t>
          </a:r>
          <a:r>
            <a:rPr lang="ar-EG" sz="2400" b="0" dirty="0"/>
            <a:t>  </a:t>
          </a:r>
        </a:p>
        <a:p>
          <a:pPr algn="r" rtl="1"/>
          <a:r>
            <a:rPr lang="ar-SA" sz="2400" b="0" dirty="0"/>
            <a:t>د – تغيرات بين الأصول والخصوم وحقوق الملكية</a:t>
          </a:r>
          <a:endParaRPr lang="ar-EG" sz="2400" b="0" dirty="0"/>
        </a:p>
        <a:p>
          <a:pPr algn="r" rtl="1"/>
          <a:r>
            <a:rPr lang="ar-EG" sz="2400" dirty="0"/>
            <a:t>   </a:t>
          </a:r>
          <a:r>
            <a:rPr lang="ar-SA" sz="2400" dirty="0"/>
            <a:t>زيادة واحدة أو أكثر من الأصول مقابل زيادة حقوق الملكية.</a:t>
          </a:r>
          <a:endParaRPr lang="en-US" sz="2400" dirty="0"/>
        </a:p>
        <a:p>
          <a:pPr algn="r" rtl="1"/>
          <a:r>
            <a:rPr lang="ar-EG" sz="2400" dirty="0"/>
            <a:t>   </a:t>
          </a:r>
          <a:r>
            <a:rPr lang="ar-SA" sz="2400" dirty="0"/>
            <a:t>تخفيض في واحد أو أكثر من الأصول مقابل تخفيض حقوق الملكية.</a:t>
          </a:r>
          <a:endParaRPr lang="en-US" sz="2400" dirty="0"/>
        </a:p>
        <a:p>
          <a:pPr algn="r" rtl="1"/>
          <a:r>
            <a:rPr lang="ar-EG" sz="2400" dirty="0"/>
            <a:t>   </a:t>
          </a:r>
          <a:r>
            <a:rPr lang="ar-SA" sz="2400" dirty="0"/>
            <a:t>عمليات الإيرادات والمصروفات.</a:t>
          </a:r>
          <a:endParaRPr lang="ar-EG" sz="2400" dirty="0"/>
        </a:p>
        <a:p>
          <a:pPr algn="r" rtl="1"/>
          <a:r>
            <a:rPr lang="ar-EG" sz="2400" dirty="0"/>
            <a:t>		أنظر مثال 4</a:t>
          </a:r>
          <a:endParaRPr lang="en-US" sz="3600" b="0"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675CBA5E-C038-4A5F-B6D2-6B0DB5F93FCC}"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E8130CEC-BCD5-4F63-A466-A08D77CAE2DC}" type="presOf" srcId="{F3E8F6B3-F95E-4025-8CFE-FDE745D0A653}" destId="{013C56D5-0CA5-47EB-B786-0AB370387915}" srcOrd="0" destOrd="0" presId="urn:microsoft.com/office/officeart/2005/8/layout/vProcess5"/>
    <dgm:cxn modelId="{0637AB96-F72D-4FBB-95D3-D6DFA9461417}" type="presParOf" srcId="{11B7F29B-617A-413C-84AC-498507A9DC21}" destId="{D8DD1BB4-6967-4D1B-B342-02CD0F66AAFC}" srcOrd="0" destOrd="0" presId="urn:microsoft.com/office/officeart/2005/8/layout/vProcess5"/>
    <dgm:cxn modelId="{75A9A0E4-4823-4230-94BD-05CD2D0210EC}"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EG" sz="3200" b="1" dirty="0">
              <a:solidFill>
                <a:srgbClr val="FFFF00"/>
              </a:solidFill>
            </a:rPr>
            <a:t>م</a:t>
          </a:r>
          <a:r>
            <a:rPr lang="ar-SA" sz="3200" b="1" dirty="0">
              <a:solidFill>
                <a:srgbClr val="FFFF00"/>
              </a:solidFill>
            </a:rPr>
            <a:t>ث</a:t>
          </a:r>
          <a:r>
            <a:rPr lang="ar-EG" sz="3200" b="1" dirty="0">
              <a:solidFill>
                <a:srgbClr val="FFFF00"/>
              </a:solidFill>
            </a:rPr>
            <a:t>ال 4</a:t>
          </a:r>
          <a:r>
            <a:rPr lang="ar-SA" sz="3200" b="1" dirty="0">
              <a:solidFill>
                <a:srgbClr val="FFFF00"/>
              </a:solidFill>
            </a:rPr>
            <a:t>:</a:t>
          </a:r>
          <a:endParaRPr lang="en-US" sz="3200" dirty="0">
            <a:solidFill>
              <a:srgbClr val="FFFF00"/>
            </a:solidFill>
          </a:endParaRPr>
        </a:p>
        <a:p>
          <a:pPr algn="r" rtl="1"/>
          <a:r>
            <a:rPr lang="ar-EG" sz="3200" b="1" dirty="0"/>
            <a:t>وضح </a:t>
          </a:r>
          <a:r>
            <a:rPr lang="ar-SA" sz="3200" b="1" dirty="0"/>
            <a:t>أثر العمليات ال</a:t>
          </a:r>
          <a:r>
            <a:rPr lang="ar-EG" sz="3200" b="1" dirty="0"/>
            <a:t>تالية</a:t>
          </a:r>
          <a:r>
            <a:rPr lang="ar-SA" sz="3200" b="1" dirty="0"/>
            <a:t> على المعادلة المحاسبية</a:t>
          </a:r>
          <a:r>
            <a:rPr lang="ar-EG" sz="3200" b="1" dirty="0"/>
            <a:t> لمنشأة الأمل خلال شهر يناير 2016:</a:t>
          </a:r>
        </a:p>
        <a:p>
          <a:pPr algn="r" rtl="1"/>
          <a:r>
            <a:rPr lang="ar-EG" sz="2400" b="1" dirty="0"/>
            <a:t>- بدأت </a:t>
          </a:r>
          <a:r>
            <a:rPr lang="ar-SA" sz="2400" dirty="0"/>
            <a:t>منشأة الأمل أعمالها في 2016</a:t>
          </a:r>
          <a:r>
            <a:rPr lang="ar-EG" sz="2400" dirty="0"/>
            <a:t>/1/1</a:t>
          </a:r>
          <a:r>
            <a:rPr lang="ar-SA" sz="2400" dirty="0"/>
            <a:t> بالأصول التالية: </a:t>
          </a:r>
          <a:endParaRPr lang="en-US" sz="2400" dirty="0"/>
        </a:p>
        <a:p>
          <a:pPr algn="r" rtl="1"/>
          <a:r>
            <a:rPr lang="ar-SA" sz="2400" dirty="0"/>
            <a:t> 300.000 نقدية بالخزينة، 50.000 أثاث، 200.000 سيارات، 50.000 دائنون</a:t>
          </a:r>
          <a:r>
            <a:rPr lang="ar-EG" sz="2400" dirty="0"/>
            <a:t>.</a:t>
          </a:r>
        </a:p>
        <a:p>
          <a:pPr algn="r" rtl="1"/>
          <a:r>
            <a:rPr lang="ar-EG" sz="2400" b="0" dirty="0"/>
            <a:t>- </a:t>
          </a:r>
          <a:r>
            <a:rPr lang="ar-SA" sz="2400" b="1" u="none" dirty="0"/>
            <a:t>في </a:t>
          </a:r>
          <a:r>
            <a:rPr lang="ar-EG" sz="2400" b="1" u="none" dirty="0"/>
            <a:t>1/3 </a:t>
          </a:r>
          <a:r>
            <a:rPr lang="ar-SA" sz="2400" b="1" u="none" dirty="0"/>
            <a:t>تم شراء أثاث جديد مبلغ 10.000 جنيه نقداً.</a:t>
          </a:r>
          <a:endParaRPr lang="ar-EG" sz="2400" b="1" u="none" dirty="0"/>
        </a:p>
        <a:p>
          <a:pPr algn="r" rtl="1"/>
          <a:r>
            <a:rPr lang="ar-EG" sz="2400" b="1" u="none" dirty="0"/>
            <a:t>- </a:t>
          </a:r>
          <a:r>
            <a:rPr lang="ar-SA" sz="2400" b="1" u="none" dirty="0"/>
            <a:t>في </a:t>
          </a:r>
          <a:r>
            <a:rPr lang="ar-EG" sz="2400" b="1" u="none" dirty="0"/>
            <a:t>1/5 </a:t>
          </a:r>
          <a:r>
            <a:rPr lang="ar-SA" sz="2400" b="1" u="none" dirty="0"/>
            <a:t>تم شراء بضاعة بمبلغ 40.000 جنيه، وشراء حاسبات آلية بمبلغ 15.000 جنيه، وسددت القيمة نقداً.</a:t>
          </a:r>
          <a:endParaRPr lang="ar-EG" sz="2400" b="1" u="none" dirty="0"/>
        </a:p>
        <a:p>
          <a:pPr algn="r" rtl="1"/>
          <a:r>
            <a:rPr lang="ar-SA" sz="2400" b="1" u="none" dirty="0"/>
            <a:t>في </a:t>
          </a:r>
          <a:r>
            <a:rPr lang="ar-EG" sz="2400" b="1" u="none" dirty="0"/>
            <a:t>1/6 </a:t>
          </a:r>
          <a:r>
            <a:rPr lang="ar-SA" sz="2400" b="1" u="none" dirty="0"/>
            <a:t>تم تحرير كمبيالة بالمبلغ المستحق للدائنين.</a:t>
          </a:r>
          <a:endParaRPr lang="en-US" sz="2800" b="0" u="none"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C8CE0CE1-2379-4762-8C07-9F06B895A288}" type="presOf" srcId="{F3E8F6B3-F95E-4025-8CFE-FDE745D0A653}" destId="{013C56D5-0CA5-47EB-B786-0AB370387915}" srcOrd="0" destOrd="0" presId="urn:microsoft.com/office/officeart/2005/8/layout/vProcess5"/>
    <dgm:cxn modelId="{603C62E3-B59A-4ED3-9808-43EF1E99003B}" type="presOf" srcId="{FD5A9121-9E87-42B2-9B05-455EC8C05672}" destId="{11B7F29B-617A-413C-84AC-498507A9DC21}" srcOrd="0" destOrd="0" presId="urn:microsoft.com/office/officeart/2005/8/layout/vProcess5"/>
    <dgm:cxn modelId="{C549CA3C-81E4-454A-80FB-6C220DEBC2E3}" type="presParOf" srcId="{11B7F29B-617A-413C-84AC-498507A9DC21}" destId="{D8DD1BB4-6967-4D1B-B342-02CD0F66AAFC}" srcOrd="0" destOrd="0" presId="urn:microsoft.com/office/officeart/2005/8/layout/vProcess5"/>
    <dgm:cxn modelId="{4920D2D3-1E04-4433-896C-79C70049A6AA}"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dirty="0"/>
            <a:t>تعبر الأصول عن الموارد الاقتصادية التي تمتلكها المنشأة ويتوقع الاستفادة منها مستقبلاً. </a:t>
          </a:r>
          <a:endParaRPr lang="en-US" sz="3200" dirty="0"/>
        </a:p>
        <a:p>
          <a:pPr algn="r" rtl="1"/>
          <a:r>
            <a:rPr lang="ar-SA" sz="3200" dirty="0"/>
            <a:t>يمكن أن تكون الأصول في شكل مادي ملموس مثل الأراضي، المباني، الآلات، الأثاث، البضاعة، أو تكون في صورة غير ملموسة مثل العلامات التجارية، حقوق الاختراع أو تكون في صورة حقوق للمنشأة طرف الغير مثل المستحق للمنشأة طرف العملاء أو أوراق القبض . </a:t>
          </a:r>
          <a:endParaRPr lang="ar-EG" sz="3200" dirty="0"/>
        </a:p>
        <a:p>
          <a:pPr algn="r" rtl="1"/>
          <a:endParaRPr lang="en-US" sz="3200"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0DBD9123-6BC0-4190-A2D9-74568C788744}"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70A5ADE0-F756-4759-B994-E8C0EC4955A0}" type="presOf" srcId="{F3E8F6B3-F95E-4025-8CFE-FDE745D0A653}" destId="{013C56D5-0CA5-47EB-B786-0AB370387915}" srcOrd="0" destOrd="0" presId="urn:microsoft.com/office/officeart/2005/8/layout/vProcess5"/>
    <dgm:cxn modelId="{A32A42CF-BAC2-4863-9C0B-F4796AE231F4}" type="presParOf" srcId="{11B7F29B-617A-413C-84AC-498507A9DC21}" destId="{D8DD1BB4-6967-4D1B-B342-02CD0F66AAFC}" srcOrd="0" destOrd="0" presId="urn:microsoft.com/office/officeart/2005/8/layout/vProcess5"/>
    <dgm:cxn modelId="{122501EF-DD2C-4891-992E-44AF9240911D}"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Lst>
  <dgm:cxnLst>
    <dgm:cxn modelId="{73BEA3B0-C0F5-4640-8229-C7E5087134A8}" type="presOf" srcId="{FD5A9121-9E87-42B2-9B05-455EC8C05672}" destId="{11B7F29B-617A-413C-84AC-498507A9DC21}" srcOrd="0" destOrd="0" presId="urn:microsoft.com/office/officeart/2005/8/layout/vProcess5"/>
    <dgm:cxn modelId="{92430515-B2E3-4287-A858-D05404040354}" type="presParOf" srcId="{11B7F29B-617A-413C-84AC-498507A9DC21}" destId="{D8DD1BB4-6967-4D1B-B342-02CD0F66AAFC}" srcOrd="0"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EG" sz="3200" b="1" dirty="0"/>
            <a:t>حدد الإجابة الصحيحة لكل من العبارات التالية:</a:t>
          </a:r>
        </a:p>
        <a:p>
          <a:pPr algn="r" rtl="1"/>
          <a:r>
            <a:rPr lang="ar-SA" sz="3200" dirty="0"/>
            <a:t>1- الموارد الاقتصادية التي تمتلكها المنشأة ويتوقع الاستفادة منها مستقبلاً:</a:t>
          </a:r>
          <a:endParaRPr lang="en-US" sz="3200" dirty="0"/>
        </a:p>
        <a:p>
          <a:pPr algn="r" rtl="1"/>
          <a:r>
            <a:rPr lang="ar-EG" sz="3200" dirty="0"/>
            <a:t>	</a:t>
          </a:r>
          <a:r>
            <a:rPr lang="ar-SA" sz="3200" dirty="0"/>
            <a:t>أ – الأصول</a:t>
          </a:r>
          <a:endParaRPr lang="en-US" sz="3200" dirty="0"/>
        </a:p>
        <a:p>
          <a:pPr algn="r" rtl="1"/>
          <a:r>
            <a:rPr lang="ar-EG" sz="3200" dirty="0"/>
            <a:t>	</a:t>
          </a:r>
          <a:r>
            <a:rPr lang="ar-SA" sz="3200" dirty="0"/>
            <a:t>ب – الخصوم</a:t>
          </a:r>
          <a:endParaRPr lang="en-US" sz="3200" dirty="0"/>
        </a:p>
        <a:p>
          <a:pPr algn="r" rtl="1"/>
          <a:r>
            <a:rPr lang="ar-EG" sz="3200" dirty="0"/>
            <a:t>	</a:t>
          </a:r>
          <a:r>
            <a:rPr lang="ar-SA" sz="3200" dirty="0"/>
            <a:t>ج- الإيرادات</a:t>
          </a:r>
          <a:endParaRPr lang="en-US" sz="3200" dirty="0"/>
        </a:p>
        <a:p>
          <a:pPr algn="r" rtl="1"/>
          <a:r>
            <a:rPr lang="ar-EG" sz="3200" dirty="0"/>
            <a:t>	</a:t>
          </a:r>
          <a:r>
            <a:rPr lang="ar-SA" sz="3200" dirty="0"/>
            <a:t>د – المصروفات</a:t>
          </a:r>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35C11FBE-D4EE-4740-9F1B-C862C6D32C48}" type="presOf" srcId="{FD5A9121-9E87-42B2-9B05-455EC8C05672}" destId="{11B7F29B-617A-413C-84AC-498507A9DC21}" srcOrd="0" destOrd="0" presId="urn:microsoft.com/office/officeart/2005/8/layout/vProcess5"/>
    <dgm:cxn modelId="{DBF69FDD-8460-4F2A-84D1-755B7563C0ED}" type="presOf" srcId="{F3E8F6B3-F95E-4025-8CFE-FDE745D0A653}" destId="{013C56D5-0CA5-47EB-B786-0AB370387915}" srcOrd="0" destOrd="0" presId="urn:microsoft.com/office/officeart/2005/8/layout/vProcess5"/>
    <dgm:cxn modelId="{2634353C-8B12-48FB-BB58-6A734F095BBE}" type="presParOf" srcId="{11B7F29B-617A-413C-84AC-498507A9DC21}" destId="{D8DD1BB4-6967-4D1B-B342-02CD0F66AAFC}" srcOrd="0" destOrd="0" presId="urn:microsoft.com/office/officeart/2005/8/layout/vProcess5"/>
    <dgm:cxn modelId="{405D6533-A6E9-46FC-8F68-DC2C84131A53}"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EG" sz="3200" b="1" dirty="0"/>
            <a:t>حدد الإجابة الصحيحة لكل من العبارات التالية:</a:t>
          </a:r>
        </a:p>
        <a:p>
          <a:pPr algn="r" rtl="1"/>
          <a:r>
            <a:rPr lang="ar-EG" sz="3200" dirty="0"/>
            <a:t>2</a:t>
          </a:r>
          <a:r>
            <a:rPr lang="ar-SA" sz="3200" dirty="0"/>
            <a:t>- تعتبر المدفوعات المقدمة من المنشأة للحصول على خدمات في المستقبل: </a:t>
          </a:r>
          <a:endParaRPr lang="en-US" sz="3200" dirty="0"/>
        </a:p>
        <a:p>
          <a:pPr algn="r" rtl="1"/>
          <a:r>
            <a:rPr lang="ar-EG" sz="3200" dirty="0"/>
            <a:t>	</a:t>
          </a:r>
          <a:r>
            <a:rPr lang="ar-SA" sz="3200" dirty="0"/>
            <a:t>أ – أصول</a:t>
          </a:r>
          <a:endParaRPr lang="en-US" sz="3200" dirty="0"/>
        </a:p>
        <a:p>
          <a:pPr algn="r" rtl="1"/>
          <a:r>
            <a:rPr lang="ar-EG" sz="3200" dirty="0"/>
            <a:t>	</a:t>
          </a:r>
          <a:r>
            <a:rPr lang="ar-SA" sz="3200" dirty="0"/>
            <a:t>ب – خصوم</a:t>
          </a:r>
          <a:endParaRPr lang="en-US" sz="3200" dirty="0"/>
        </a:p>
        <a:p>
          <a:pPr algn="r" rtl="1"/>
          <a:r>
            <a:rPr lang="ar-EG" sz="3200" dirty="0"/>
            <a:t>	</a:t>
          </a:r>
          <a:r>
            <a:rPr lang="ar-SA" sz="3200" dirty="0"/>
            <a:t>ج- حقوق ملكية</a:t>
          </a:r>
          <a:endParaRPr lang="en-US" sz="3200" dirty="0"/>
        </a:p>
        <a:p>
          <a:pPr algn="r" rtl="1"/>
          <a:r>
            <a:rPr lang="ar-EG" sz="3200" dirty="0"/>
            <a:t>	</a:t>
          </a:r>
          <a:r>
            <a:rPr lang="ar-SA" sz="3200" dirty="0"/>
            <a:t>د – إيرادات</a:t>
          </a:r>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5211B60-2497-49E7-82B4-3ECEA8FCC6D5}"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40EF5B71-DB85-4141-A9DE-4A999C4AF621}" type="presOf" srcId="{FD5A9121-9E87-42B2-9B05-455EC8C05672}" destId="{11B7F29B-617A-413C-84AC-498507A9DC21}" srcOrd="0" destOrd="0" presId="urn:microsoft.com/office/officeart/2005/8/layout/vProcess5"/>
    <dgm:cxn modelId="{22C28294-B998-44EC-9549-522B6492FA13}" type="presParOf" srcId="{11B7F29B-617A-413C-84AC-498507A9DC21}" destId="{D8DD1BB4-6967-4D1B-B342-02CD0F66AAFC}" srcOrd="0" destOrd="0" presId="urn:microsoft.com/office/officeart/2005/8/layout/vProcess5"/>
    <dgm:cxn modelId="{86638155-D079-4EA4-8E0E-E4855CC53F57}"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EG" sz="3200" b="1" dirty="0"/>
            <a:t>حدد الإجابة الصحيحة لكل من العبارات التالية:</a:t>
          </a:r>
        </a:p>
        <a:p>
          <a:pPr algn="r" rtl="1"/>
          <a:r>
            <a:rPr lang="ar-EG" sz="3200" dirty="0"/>
            <a:t>3</a:t>
          </a:r>
          <a:r>
            <a:rPr lang="ar-SA" sz="3200" dirty="0"/>
            <a:t>- أي من الأحداث التالية لا يؤثر في المعادلة المحاسبية:</a:t>
          </a:r>
          <a:endParaRPr lang="en-US" sz="3200" dirty="0"/>
        </a:p>
        <a:p>
          <a:pPr algn="r" rtl="1"/>
          <a:r>
            <a:rPr lang="ar-EG" sz="3200" dirty="0"/>
            <a:t>	</a:t>
          </a:r>
          <a:r>
            <a:rPr lang="ar-SA" sz="3200" dirty="0"/>
            <a:t>أ – شراء أثاث على الحساب</a:t>
          </a:r>
          <a:endParaRPr lang="en-US" sz="3200" dirty="0"/>
        </a:p>
        <a:p>
          <a:pPr algn="r" rtl="1"/>
          <a:r>
            <a:rPr lang="ar-EG" sz="3200" dirty="0"/>
            <a:t>	</a:t>
          </a:r>
          <a:r>
            <a:rPr lang="ar-SA" sz="3200" dirty="0"/>
            <a:t>ب - سداد مصروفات بشيك</a:t>
          </a:r>
          <a:endParaRPr lang="en-US" sz="3200" dirty="0"/>
        </a:p>
        <a:p>
          <a:pPr algn="r" rtl="1"/>
          <a:r>
            <a:rPr lang="ar-EG" sz="3200" dirty="0"/>
            <a:t>	</a:t>
          </a:r>
          <a:r>
            <a:rPr lang="ar-SA" sz="3200" dirty="0"/>
            <a:t>ج- قيام مالك المنشأة بسحب نقدية لاستخدام شخصي</a:t>
          </a:r>
          <a:endParaRPr lang="en-US" sz="3200" dirty="0"/>
        </a:p>
        <a:p>
          <a:pPr algn="r" rtl="1"/>
          <a:r>
            <a:rPr lang="ar-EG" sz="3200" dirty="0"/>
            <a:t>	</a:t>
          </a:r>
          <a:r>
            <a:rPr lang="ar-SA" sz="3200" dirty="0"/>
            <a:t>د – وفاة مالك المنشأة</a:t>
          </a:r>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AF0DF12F-6BCF-442D-8948-D1FDB76A872D}" type="presOf" srcId="{FD5A9121-9E87-42B2-9B05-455EC8C05672}" destId="{11B7F29B-617A-413C-84AC-498507A9DC21}" srcOrd="0" destOrd="0" presId="urn:microsoft.com/office/officeart/2005/8/layout/vProcess5"/>
    <dgm:cxn modelId="{50092346-24F7-4739-BD6A-DADA7BFAAE63}"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1F901BE5-38E1-4549-8799-E48CC65CD6F2}" type="presParOf" srcId="{11B7F29B-617A-413C-84AC-498507A9DC21}" destId="{D8DD1BB4-6967-4D1B-B342-02CD0F66AAFC}" srcOrd="0" destOrd="0" presId="urn:microsoft.com/office/officeart/2005/8/layout/vProcess5"/>
    <dgm:cxn modelId="{2D269C1F-BC96-4753-9782-E892F0452037}"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EG" sz="3200" b="1" dirty="0"/>
            <a:t>حدد الإجابة الصحيحة لكل من العبارات التالية:</a:t>
          </a:r>
        </a:p>
        <a:p>
          <a:pPr algn="r" rtl="1"/>
          <a:r>
            <a:rPr lang="ar-EG" sz="3200" dirty="0"/>
            <a:t>4</a:t>
          </a:r>
          <a:r>
            <a:rPr lang="ar-SA" sz="3200" dirty="0"/>
            <a:t>- قد يصاحب الزيادة في أحد الأصول:</a:t>
          </a:r>
          <a:endParaRPr lang="en-US" sz="3200" dirty="0"/>
        </a:p>
        <a:p>
          <a:pPr algn="r" rtl="1"/>
          <a:r>
            <a:rPr lang="ar-EG" sz="3200" dirty="0"/>
            <a:t>	</a:t>
          </a:r>
          <a:r>
            <a:rPr lang="ar-SA" sz="3200" dirty="0"/>
            <a:t>أ – زيادة مماثلة في أحد الخصوم</a:t>
          </a:r>
          <a:endParaRPr lang="en-US" sz="3200" dirty="0"/>
        </a:p>
        <a:p>
          <a:pPr algn="r" rtl="1"/>
          <a:r>
            <a:rPr lang="ar-EG" sz="3200" dirty="0"/>
            <a:t>	</a:t>
          </a:r>
          <a:r>
            <a:rPr lang="ar-SA" sz="3200" dirty="0"/>
            <a:t>ب – نقص مماثل في أصل آخر</a:t>
          </a:r>
          <a:endParaRPr lang="en-US" sz="3200" dirty="0"/>
        </a:p>
        <a:p>
          <a:pPr algn="r" rtl="1"/>
          <a:r>
            <a:rPr lang="ar-EG" sz="3200" dirty="0"/>
            <a:t>	</a:t>
          </a:r>
          <a:r>
            <a:rPr lang="ar-SA" sz="3200" dirty="0"/>
            <a:t>ج- زيادة في حقوق الملكية</a:t>
          </a:r>
          <a:endParaRPr lang="en-US" sz="3200" dirty="0"/>
        </a:p>
        <a:p>
          <a:pPr algn="r" rtl="1"/>
          <a:r>
            <a:rPr lang="ar-EG" sz="3200" dirty="0"/>
            <a:t>	د- أي</a:t>
          </a:r>
          <a:r>
            <a:rPr lang="ar-SA" sz="3200" dirty="0"/>
            <a:t> </a:t>
          </a:r>
          <a:r>
            <a:rPr lang="ar-EG" sz="3200" dirty="0"/>
            <a:t>م</a:t>
          </a:r>
          <a:r>
            <a:rPr lang="ar-SA" sz="3200" dirty="0"/>
            <a:t>ما سبق.</a:t>
          </a:r>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5ACC6B3A-D131-49B5-9D45-ECFC08166273}"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E2417ACA-2695-48A0-B177-5AB1CB64623E}" type="presOf" srcId="{FD5A9121-9E87-42B2-9B05-455EC8C05672}" destId="{11B7F29B-617A-413C-84AC-498507A9DC21}" srcOrd="0" destOrd="0" presId="urn:microsoft.com/office/officeart/2005/8/layout/vProcess5"/>
    <dgm:cxn modelId="{22A2EBC9-2647-4614-A7AA-701615DEBB19}" type="presParOf" srcId="{11B7F29B-617A-413C-84AC-498507A9DC21}" destId="{D8DD1BB4-6967-4D1B-B342-02CD0F66AAFC}" srcOrd="0" destOrd="0" presId="urn:microsoft.com/office/officeart/2005/8/layout/vProcess5"/>
    <dgm:cxn modelId="{281E368D-4AA3-4E24-B46F-5FFB8845BC8A}"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EG" sz="3200" b="1" dirty="0"/>
            <a:t>حدد الإجابة الصحيحة لكل من العبارات التالية:</a:t>
          </a:r>
        </a:p>
        <a:p>
          <a:pPr algn="r" rtl="1"/>
          <a:r>
            <a:rPr lang="ar-EG" sz="3200" dirty="0"/>
            <a:t>5</a:t>
          </a:r>
          <a:r>
            <a:rPr lang="ar-SA" sz="3200" dirty="0"/>
            <a:t>- الحصول على قرض من البنك وإيداعه بالحساب الجاري للمنشأة يؤثر على المعادلة المحاسبية:</a:t>
          </a:r>
          <a:endParaRPr lang="en-US" sz="3200" dirty="0"/>
        </a:p>
        <a:p>
          <a:pPr algn="r" rtl="1"/>
          <a:r>
            <a:rPr lang="ar-EG" sz="3200" dirty="0"/>
            <a:t>	</a:t>
          </a:r>
          <a:r>
            <a:rPr lang="ar-SA" sz="3200" dirty="0"/>
            <a:t>أ – زيادة أصل ونقص أصل</a:t>
          </a:r>
          <a:endParaRPr lang="en-US" sz="3200" dirty="0"/>
        </a:p>
        <a:p>
          <a:pPr algn="r" rtl="1"/>
          <a:r>
            <a:rPr lang="ar-EG" sz="3200" dirty="0"/>
            <a:t>	</a:t>
          </a:r>
          <a:r>
            <a:rPr lang="ar-SA" sz="3200" dirty="0"/>
            <a:t>ب – زيادة أصل وزيادة خصم</a:t>
          </a:r>
          <a:endParaRPr lang="en-US" sz="3200" dirty="0"/>
        </a:p>
        <a:p>
          <a:pPr algn="r" rtl="1"/>
          <a:r>
            <a:rPr lang="ar-EG" sz="3200" dirty="0"/>
            <a:t>	</a:t>
          </a:r>
          <a:r>
            <a:rPr lang="ar-SA" sz="3200" dirty="0"/>
            <a:t>ج- نقص خصم وزيادة حقوق الملكية</a:t>
          </a:r>
          <a:endParaRPr lang="en-US" sz="3200" dirty="0"/>
        </a:p>
        <a:p>
          <a:pPr algn="r" rtl="1"/>
          <a:r>
            <a:rPr lang="ar-EG" sz="3200" dirty="0"/>
            <a:t>	</a:t>
          </a:r>
          <a:r>
            <a:rPr lang="ar-SA" sz="3200" dirty="0"/>
            <a:t>د – زيادة خصم وزيادة حقوق الملكية</a:t>
          </a:r>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3BD2F81D-CCF1-42BD-BABA-8FC27DFF9ABF}" type="presOf" srcId="{FD5A9121-9E87-42B2-9B05-455EC8C05672}" destId="{11B7F29B-617A-413C-84AC-498507A9DC21}" srcOrd="0" destOrd="0" presId="urn:microsoft.com/office/officeart/2005/8/layout/vProcess5"/>
    <dgm:cxn modelId="{9EB9BD62-1BCA-4551-83ED-A32FFA4D3BBF}"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444767B8-C2DC-4EF8-96EE-19DA778B6B99}" type="presParOf" srcId="{11B7F29B-617A-413C-84AC-498507A9DC21}" destId="{D8DD1BB4-6967-4D1B-B342-02CD0F66AAFC}" srcOrd="0" destOrd="0" presId="urn:microsoft.com/office/officeart/2005/8/layout/vProcess5"/>
    <dgm:cxn modelId="{DF79D3C3-7CD9-48D9-92F8-3235259F50DE}"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dirty="0"/>
            <a:t>يمكن تقسيم الأصول إلى  المجموعات التالية </a:t>
          </a:r>
          <a:r>
            <a:rPr lang="ar-EG" sz="3200" dirty="0"/>
            <a:t>:</a:t>
          </a:r>
          <a:endParaRPr lang="en-US" sz="3200" dirty="0"/>
        </a:p>
        <a:p>
          <a:pPr algn="r" rtl="1"/>
          <a:r>
            <a:rPr lang="ar-SA" sz="3200" b="1" dirty="0"/>
            <a:t>أ - الأصول الثابتة  </a:t>
          </a:r>
          <a:r>
            <a:rPr lang="en-US" sz="3200" b="1" dirty="0"/>
            <a:t>Fixed Assets</a:t>
          </a:r>
          <a:endParaRPr lang="en-US" sz="3200" dirty="0"/>
        </a:p>
        <a:p>
          <a:pPr algn="r" rtl="1"/>
          <a:r>
            <a:rPr lang="ar-SA" sz="3200" b="1" dirty="0"/>
            <a:t>ب - الأصول المتداولة   </a:t>
          </a:r>
          <a:r>
            <a:rPr lang="en-US" sz="3200" b="1" dirty="0"/>
            <a:t>Current Assets</a:t>
          </a:r>
          <a:endParaRPr lang="en-US" sz="3200" dirty="0"/>
        </a:p>
        <a:p>
          <a:pPr algn="r" rtl="1"/>
          <a:r>
            <a:rPr lang="ar-SA" sz="3200" b="1" dirty="0"/>
            <a:t>ج- الأصول غير الملموسة </a:t>
          </a:r>
          <a:r>
            <a:rPr lang="en-US" sz="3200" b="1" dirty="0"/>
            <a:t>Intangible Assets</a:t>
          </a:r>
          <a:endParaRPr lang="en-US" sz="3200" dirty="0"/>
        </a:p>
        <a:p>
          <a:pPr algn="r" rtl="1"/>
          <a:r>
            <a:rPr lang="ar-SA" sz="3200" b="1" dirty="0"/>
            <a:t>د - الارصدة المدينة الاخرى</a:t>
          </a:r>
          <a:endParaRPr lang="ar-EG" sz="3200" b="1" dirty="0"/>
        </a:p>
        <a:p>
          <a:pPr algn="r" rtl="1"/>
          <a:endParaRPr lang="ar-EG" sz="3200" b="1" dirty="0"/>
        </a:p>
        <a:p>
          <a:pPr algn="r" rtl="1"/>
          <a:endParaRPr lang="en-US" sz="3200"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08569D0C-ACB2-4FAB-9014-BB28C31D77A9}" type="presOf" srcId="{FD5A9121-9E87-42B2-9B05-455EC8C05672}" destId="{11B7F29B-617A-413C-84AC-498507A9DC21}" srcOrd="0" destOrd="0" presId="urn:microsoft.com/office/officeart/2005/8/layout/vProcess5"/>
    <dgm:cxn modelId="{C044E264-A9D4-409A-83C0-65D9DE774960}"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0AACC034-BA66-4B31-A7C8-4D8E0CA470DC}" type="presParOf" srcId="{11B7F29B-617A-413C-84AC-498507A9DC21}" destId="{D8DD1BB4-6967-4D1B-B342-02CD0F66AAFC}" srcOrd="0" destOrd="0" presId="urn:microsoft.com/office/officeart/2005/8/layout/vProcess5"/>
    <dgm:cxn modelId="{1FB5D8E7-D88B-4B74-A832-2FC36A037045}"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b="1" dirty="0">
              <a:solidFill>
                <a:srgbClr val="FFFF00"/>
              </a:solidFill>
            </a:rPr>
            <a:t>أ - الأصول الثابتة  </a:t>
          </a:r>
          <a:r>
            <a:rPr lang="en-US" sz="3200" b="1" dirty="0">
              <a:solidFill>
                <a:srgbClr val="FFFF00"/>
              </a:solidFill>
            </a:rPr>
            <a:t>Fixed Assets</a:t>
          </a:r>
          <a:endParaRPr lang="en-US" sz="3200" dirty="0">
            <a:solidFill>
              <a:srgbClr val="FFFF00"/>
            </a:solidFill>
          </a:endParaRPr>
        </a:p>
        <a:p>
          <a:pPr algn="r" rtl="1"/>
          <a:r>
            <a:rPr lang="ar-SA" sz="2800" dirty="0"/>
            <a:t>هي الأصول الملموسة التي تقتنيها المنشأة بغرض استخدامها في مزاولة نشاطها وليس بغرض إعادة بيعها مثل الأراضي، المباني، الآلات، السيارات، الآلات. </a:t>
          </a:r>
          <a:endParaRPr lang="ar-EG" sz="2800" dirty="0"/>
        </a:p>
        <a:p>
          <a:pPr algn="r" rtl="1"/>
          <a:r>
            <a:rPr lang="ar-SA" sz="2800" dirty="0"/>
            <a:t>في ضوء معيار المحاسبة المصري رقم ( 10 )المعدل 2015 م  الاصول الثابتة واهلاكاتها فان الاصول الثابتة هى أصول مادية ملموسة تتميز بما يلى:</a:t>
          </a:r>
          <a:endParaRPr lang="en-US" sz="2800" dirty="0"/>
        </a:p>
        <a:p>
          <a:pPr algn="r" rtl="1"/>
          <a:r>
            <a:rPr lang="en-US" sz="2800" dirty="0"/>
            <a:t>  -</a:t>
          </a:r>
          <a:r>
            <a:rPr lang="ar-SA" sz="2800" dirty="0"/>
            <a:t>تحتفظ بها المنشأة لاستخدامها فى إنتاج أو توفير السلع أو الخدمات، أو لتأجيرها للغير، أو لأغراضها الادارية.</a:t>
          </a:r>
          <a:endParaRPr lang="en-US" sz="2800" dirty="0"/>
        </a:p>
        <a:p>
          <a:pPr algn="r" rtl="1"/>
          <a:r>
            <a:rPr lang="en-US" sz="2800" dirty="0"/>
            <a:t> -</a:t>
          </a:r>
          <a:r>
            <a:rPr lang="ar-SA" sz="2800" dirty="0"/>
            <a:t>من المتوقع استخدامها على مدار اكثر من فترة محاسبية واحدة.</a:t>
          </a:r>
          <a:endParaRPr lang="en-US" sz="3200"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04464140-AE87-4F05-AF98-447614E1A100}"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94BB6D53-FFD4-4BA2-A92E-C9F1838DFE10}" type="presOf" srcId="{F3E8F6B3-F95E-4025-8CFE-FDE745D0A653}" destId="{013C56D5-0CA5-47EB-B786-0AB370387915}" srcOrd="0" destOrd="0" presId="urn:microsoft.com/office/officeart/2005/8/layout/vProcess5"/>
    <dgm:cxn modelId="{47CF02A2-7E7A-426E-85EF-BF4CDCD1F5E9}" type="presParOf" srcId="{11B7F29B-617A-413C-84AC-498507A9DC21}" destId="{D8DD1BB4-6967-4D1B-B342-02CD0F66AAFC}" srcOrd="0" destOrd="0" presId="urn:microsoft.com/office/officeart/2005/8/layout/vProcess5"/>
    <dgm:cxn modelId="{4E0EC050-8AA0-4352-96BA-CDD24502980C}"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b="1" dirty="0">
              <a:solidFill>
                <a:srgbClr val="FFFF00"/>
              </a:solidFill>
            </a:rPr>
            <a:t>ب - الأصول المتداولة   </a:t>
          </a:r>
          <a:r>
            <a:rPr lang="en-US" sz="3200" b="1" dirty="0">
              <a:solidFill>
                <a:srgbClr val="FFFF00"/>
              </a:solidFill>
            </a:rPr>
            <a:t>Current Assets</a:t>
          </a:r>
          <a:endParaRPr lang="en-US" sz="3200" dirty="0">
            <a:solidFill>
              <a:srgbClr val="FFFF00"/>
            </a:solidFill>
          </a:endParaRPr>
        </a:p>
        <a:p>
          <a:pPr algn="r" rtl="1"/>
          <a:r>
            <a:rPr lang="ar-SA" sz="3200" dirty="0"/>
            <a:t>تتضمن النقدية بالخزينة أو بالبنك والأصول التي ينتظر تحويلها إلى نقدية خلال السنة المالية أو دورة التشغيل أيهما أطول مثل المخزون، المدينون، أوراق القبض. </a:t>
          </a:r>
          <a:endParaRPr lang="ar-EG" sz="3200" dirty="0"/>
        </a:p>
        <a:p>
          <a:pPr algn="r" rtl="1"/>
          <a:r>
            <a:rPr lang="ar-SA" sz="3200" dirty="0"/>
            <a:t>يقصد بدور</a:t>
          </a:r>
          <a:r>
            <a:rPr lang="ar-EG" sz="3200" dirty="0"/>
            <a:t>ة</a:t>
          </a:r>
          <a:r>
            <a:rPr lang="ar-SA" sz="3200" dirty="0"/>
            <a:t> التشغيل الفترة الزمنية التي تبدأ منذ شراء السلع وعناصر الإنتاج وحتى البيع وتحصيل قيمة المبيعات. </a:t>
          </a:r>
          <a:endParaRPr lang="ar-EG" sz="3200" dirty="0"/>
        </a:p>
        <a:p>
          <a:pPr algn="r" rtl="1"/>
          <a:endParaRPr lang="ar-EG" sz="3200" b="1" dirty="0"/>
        </a:p>
        <a:p>
          <a:pPr algn="r" rtl="1"/>
          <a:endParaRPr lang="en-US" sz="3200"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F767505F-67F3-440A-969A-268A4D959B8D}" type="presOf" srcId="{FD5A9121-9E87-42B2-9B05-455EC8C05672}" destId="{11B7F29B-617A-413C-84AC-498507A9DC21}" srcOrd="0" destOrd="0" presId="urn:microsoft.com/office/officeart/2005/8/layout/vProcess5"/>
    <dgm:cxn modelId="{D73BD541-4747-4245-961E-0B01037F863D}"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BE756633-77A2-4A32-B80D-5DB13FE781B8}" type="presParOf" srcId="{11B7F29B-617A-413C-84AC-498507A9DC21}" destId="{D8DD1BB4-6967-4D1B-B342-02CD0F66AAFC}" srcOrd="0" destOrd="0" presId="urn:microsoft.com/office/officeart/2005/8/layout/vProcess5"/>
    <dgm:cxn modelId="{7AA876D8-AFC5-437B-9334-7B11B4548E9A}"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b="1" dirty="0">
              <a:solidFill>
                <a:srgbClr val="FFFF00"/>
              </a:solidFill>
            </a:rPr>
            <a:t>ب - الأصول المتداولة   </a:t>
          </a:r>
          <a:r>
            <a:rPr lang="en-US" sz="3200" b="1" dirty="0">
              <a:solidFill>
                <a:srgbClr val="FFFF00"/>
              </a:solidFill>
            </a:rPr>
            <a:t>Current Assets</a:t>
          </a:r>
          <a:endParaRPr lang="en-US" sz="3200" dirty="0">
            <a:solidFill>
              <a:srgbClr val="FFFF00"/>
            </a:solidFill>
          </a:endParaRPr>
        </a:p>
        <a:p>
          <a:pPr algn="r" rtl="1"/>
          <a:r>
            <a:rPr lang="ar-SA" sz="2400" dirty="0"/>
            <a:t>في ضوء ما ورد بمعيار المحاسبة المصري رقم ( 1 ) المعدل 2015 م عرض القوائم المالية فانه يبوب الأصل على أنه أصل متداول عندما يتوفر فيه واحدا  من الشروط التالية:</a:t>
          </a:r>
          <a:endParaRPr lang="en-US" sz="2400" dirty="0"/>
        </a:p>
        <a:p>
          <a:pPr algn="r" rtl="1"/>
          <a:r>
            <a:rPr lang="ar-SA" sz="2400" dirty="0"/>
            <a:t>-  عندما يكون من المتوقع تحقق قيمته أو يكون محتفظاً به بغرض البيع أو الاستخدام خلال دورة التشغيل المعتادة للمنشأة.</a:t>
          </a:r>
          <a:endParaRPr lang="en-US" sz="2400" dirty="0"/>
        </a:p>
        <a:p>
          <a:pPr algn="r" rtl="1"/>
          <a:r>
            <a:rPr lang="ar-SA" sz="2400" dirty="0"/>
            <a:t>- يتوقع تحقق قيمته خلال اثني عشر شهراً من تاريخ الميزانية.</a:t>
          </a:r>
          <a:endParaRPr lang="en-US" sz="2400" dirty="0"/>
        </a:p>
        <a:p>
          <a:pPr algn="r" rtl="1"/>
          <a:r>
            <a:rPr lang="ar-SA" sz="2400" dirty="0"/>
            <a:t>- عندما يحتفظ به أساسا لغرض الاتجار.</a:t>
          </a:r>
          <a:endParaRPr lang="en-US" sz="2400" dirty="0"/>
        </a:p>
        <a:p>
          <a:pPr algn="r" rtl="1"/>
          <a:r>
            <a:rPr lang="ar-SA" sz="2400" dirty="0"/>
            <a:t>- إذا كان الأصل يتمثل فى نقدية أو ما فى حكمها ما لم يكن هناك قيود تمنع تبادله أو استخدامه فى سداد التزام لمدة اثنى عشر شهراً على الأقل بعد تاريخ الميزانية.</a:t>
          </a:r>
          <a:endParaRPr lang="en-US" sz="3200"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58F8291E-37DE-4FA4-AF67-F669759314B8}"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40E89DAD-CDF3-4CAE-90C2-FB7A4317AE34}" type="presOf" srcId="{FD5A9121-9E87-42B2-9B05-455EC8C05672}" destId="{11B7F29B-617A-413C-84AC-498507A9DC21}" srcOrd="0" destOrd="0" presId="urn:microsoft.com/office/officeart/2005/8/layout/vProcess5"/>
    <dgm:cxn modelId="{4C816D16-6E49-472A-A523-EB71F29BCE57}" type="presParOf" srcId="{11B7F29B-617A-413C-84AC-498507A9DC21}" destId="{D8DD1BB4-6967-4D1B-B342-02CD0F66AAFC}" srcOrd="0" destOrd="0" presId="urn:microsoft.com/office/officeart/2005/8/layout/vProcess5"/>
    <dgm:cxn modelId="{10388045-1244-4028-AE42-24C91E879517}"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b="1" dirty="0">
              <a:solidFill>
                <a:srgbClr val="FFFF00"/>
              </a:solidFill>
            </a:rPr>
            <a:t>ج- الأصول غير الملموسة </a:t>
          </a:r>
          <a:r>
            <a:rPr lang="en-US" sz="3200" b="1" dirty="0">
              <a:solidFill>
                <a:srgbClr val="FFFF00"/>
              </a:solidFill>
            </a:rPr>
            <a:t>Intangible Assets</a:t>
          </a:r>
          <a:endParaRPr lang="ar-EG" sz="3200" b="1" dirty="0">
            <a:solidFill>
              <a:srgbClr val="FFFF00"/>
            </a:solidFill>
          </a:endParaRPr>
        </a:p>
        <a:p>
          <a:pPr algn="r" rtl="1"/>
          <a:r>
            <a:rPr lang="ar-SA" sz="2800" dirty="0"/>
            <a:t>هي موارد اقتصادية مملوكة للمنشأة ويتوقع الاستفادة منها مستقبلاً، ولكنها تفتقر إلى الكيان المادي الملموس مثل حق الاختراع، العلامة التجارية، شهرة المحل، حق التأليف، حق النشر.</a:t>
          </a:r>
          <a:endParaRPr lang="en-US" sz="2800" dirty="0"/>
        </a:p>
        <a:p>
          <a:pPr algn="r" rtl="1"/>
          <a:r>
            <a:rPr lang="ar-SA" sz="3200" b="1" dirty="0">
              <a:solidFill>
                <a:srgbClr val="FFFF00"/>
              </a:solidFill>
            </a:rPr>
            <a:t>د - الارصدة المدينة الاخرى</a:t>
          </a:r>
          <a:endParaRPr lang="ar-EG" sz="2800" b="1" dirty="0">
            <a:solidFill>
              <a:srgbClr val="FFFF00"/>
            </a:solidFill>
          </a:endParaRPr>
        </a:p>
        <a:p>
          <a:pPr algn="r" rtl="1"/>
          <a:r>
            <a:rPr lang="ar-SA" sz="2800" dirty="0"/>
            <a:t>تتضمن المدفوعات المقدمة من المنشأة للحصول على خدمات في المستقبل (المصروفات المقدمة) مثل الإيجار المقدم، التأمين المقدم، كما تتضمن الحقوق المستحقة عن خدمات قدمتها المنشأة في الماضي (الإيرادات المستحقة). </a:t>
          </a:r>
          <a:endParaRPr lang="en-US" sz="2800"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A1E3CB5A-8E01-4ABE-8AF4-AABD3313B038}" type="presOf" srcId="{FD5A9121-9E87-42B2-9B05-455EC8C05672}" destId="{11B7F29B-617A-413C-84AC-498507A9DC21}" srcOrd="0" destOrd="0" presId="urn:microsoft.com/office/officeart/2005/8/layout/vProcess5"/>
    <dgm:cxn modelId="{6315A1C6-C1EB-4485-9241-61D6BF3C9A1E}" type="presOf" srcId="{F3E8F6B3-F95E-4025-8CFE-FDE745D0A653}" destId="{013C56D5-0CA5-47EB-B786-0AB370387915}" srcOrd="0" destOrd="0" presId="urn:microsoft.com/office/officeart/2005/8/layout/vProcess5"/>
    <dgm:cxn modelId="{9D6161FC-9CA4-48AC-8551-EC2FB0E340AD}" type="presParOf" srcId="{11B7F29B-617A-413C-84AC-498507A9DC21}" destId="{D8DD1BB4-6967-4D1B-B342-02CD0F66AAFC}" srcOrd="0" destOrd="0" presId="urn:microsoft.com/office/officeart/2005/8/layout/vProcess5"/>
    <dgm:cxn modelId="{3F64570E-363A-4796-88F0-FA74D13297F4}"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dirty="0"/>
            <a:t>تعبر الخصوم عن كل التزامات المنشأة تجاه الغير، فهي تمثل مصادر الأموال الخارجية التي تعتمد عليها المنشأة في تمويل أصولها. وقد تكون هذه الالتزامات قصيرة الأجل</a:t>
          </a:r>
          <a:r>
            <a:rPr lang="ar-EG" sz="3200" dirty="0"/>
            <a:t> (متداولة)</a:t>
          </a:r>
          <a:r>
            <a:rPr lang="ar-SA" sz="3200" dirty="0"/>
            <a:t> أو طويلة الأجل. </a:t>
          </a:r>
          <a:endParaRPr lang="en-US" sz="3200" dirty="0"/>
        </a:p>
        <a:p>
          <a:pPr algn="r" rtl="1"/>
          <a:r>
            <a:rPr lang="ar-SA" sz="3200" b="1" dirty="0"/>
            <a:t>أ - الالتزامات المتداولة  </a:t>
          </a:r>
          <a:r>
            <a:rPr lang="en-US" sz="3200" b="1" dirty="0"/>
            <a:t>Current Liabilities</a:t>
          </a:r>
          <a:endParaRPr lang="ar-EG" sz="3200" b="1" dirty="0"/>
        </a:p>
        <a:p>
          <a:pPr algn="r" rtl="1"/>
          <a:r>
            <a:rPr lang="ar-SA" sz="3200" b="1" dirty="0"/>
            <a:t>ب- الالتزامات طويلة الأجل </a:t>
          </a:r>
          <a:r>
            <a:rPr lang="en-US" sz="3200" b="1" dirty="0"/>
            <a:t>Long-Term Liabilities</a:t>
          </a:r>
          <a:endParaRPr lang="en-US" sz="3200"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932FC162-CF2B-4544-BED5-E2AD28D1B1B1}"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003191BE-C3AC-4BB2-8BC6-775171798A2C}" type="presOf" srcId="{F3E8F6B3-F95E-4025-8CFE-FDE745D0A653}" destId="{013C56D5-0CA5-47EB-B786-0AB370387915}" srcOrd="0" destOrd="0" presId="urn:microsoft.com/office/officeart/2005/8/layout/vProcess5"/>
    <dgm:cxn modelId="{333079AD-38FF-403E-825A-1A7EB5A9C2DA}" type="presParOf" srcId="{11B7F29B-617A-413C-84AC-498507A9DC21}" destId="{D8DD1BB4-6967-4D1B-B342-02CD0F66AAFC}" srcOrd="0" destOrd="0" presId="urn:microsoft.com/office/officeart/2005/8/layout/vProcess5"/>
    <dgm:cxn modelId="{77ED6E5B-0DF7-45D0-86D4-08FC50239263}"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b="1" dirty="0">
              <a:solidFill>
                <a:srgbClr val="FFFF00"/>
              </a:solidFill>
            </a:rPr>
            <a:t>أ - الالتزامات المتداولة  </a:t>
          </a:r>
          <a:r>
            <a:rPr lang="en-US" sz="3200" b="1" dirty="0">
              <a:solidFill>
                <a:srgbClr val="FFFF00"/>
              </a:solidFill>
            </a:rPr>
            <a:t>Current Liabilities</a:t>
          </a:r>
          <a:endParaRPr lang="ar-EG" sz="3200" b="1" dirty="0">
            <a:solidFill>
              <a:srgbClr val="FFFF00"/>
            </a:solidFill>
          </a:endParaRPr>
        </a:p>
        <a:p>
          <a:pPr algn="r" rtl="1"/>
          <a:r>
            <a:rPr lang="ar-SA" sz="3200" dirty="0"/>
            <a:t>هي الالتزامات التي يحل ميعاد استحقاقها في الأجل القصير، أي أنها واجبة السداد خلال السنة المالية الجارية أو دورة التشغيل أيهما أطول مثل الدائنون، أوراق الدفع، القروض قصيرة الأجل. </a:t>
          </a:r>
          <a:endParaRPr lang="ar-EG" sz="3200" dirty="0"/>
        </a:p>
        <a:p>
          <a:pPr algn="r" rtl="1"/>
          <a:endParaRPr lang="ar-EG" sz="3200" b="1" dirty="0"/>
        </a:p>
        <a:p>
          <a:pPr algn="r" rtl="1"/>
          <a:endParaRPr lang="ar-EG" sz="3200" b="1"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12635B32-58BF-4507-AC94-6EA52DC6620B}"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F787B7C4-60BA-42F5-B0F8-785547413764}" type="presOf" srcId="{FD5A9121-9E87-42B2-9B05-455EC8C05672}" destId="{11B7F29B-617A-413C-84AC-498507A9DC21}" srcOrd="0" destOrd="0" presId="urn:microsoft.com/office/officeart/2005/8/layout/vProcess5"/>
    <dgm:cxn modelId="{1B7FD601-3146-42E8-96F8-89B86C3772E2}" type="presParOf" srcId="{11B7F29B-617A-413C-84AC-498507A9DC21}" destId="{D8DD1BB4-6967-4D1B-B342-02CD0F66AAFC}" srcOrd="0" destOrd="0" presId="urn:microsoft.com/office/officeart/2005/8/layout/vProcess5"/>
    <dgm:cxn modelId="{84B8E4F8-42CA-4B05-922C-75F1624653B6}"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229600" cy="4857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r" defTabSz="1600200" rtl="1">
            <a:lnSpc>
              <a:spcPct val="90000"/>
            </a:lnSpc>
            <a:spcBef>
              <a:spcPct val="0"/>
            </a:spcBef>
            <a:spcAft>
              <a:spcPct val="35000"/>
            </a:spcAft>
            <a:buNone/>
          </a:pPr>
          <a:endParaRPr lang="ar-EG" sz="3600" kern="1200" dirty="0"/>
        </a:p>
        <a:p>
          <a:pPr marL="0" lvl="0" indent="0" algn="r" defTabSz="1600200" rtl="1">
            <a:lnSpc>
              <a:spcPct val="90000"/>
            </a:lnSpc>
            <a:spcBef>
              <a:spcPct val="0"/>
            </a:spcBef>
            <a:spcAft>
              <a:spcPct val="35000"/>
            </a:spcAft>
            <a:buNone/>
          </a:pPr>
          <a:r>
            <a:rPr lang="ar-SA" sz="3600" kern="1200" dirty="0"/>
            <a:t>تتضمن المعادلة المحاسبية ثلاثة عناصر رئيسية، </a:t>
          </a:r>
          <a:r>
            <a:rPr lang="ar-EG" sz="3600" kern="1200" dirty="0"/>
            <a:t>وتأخذ الشكل التالي:</a:t>
          </a:r>
        </a:p>
        <a:p>
          <a:pPr marL="0" lvl="0" indent="0" algn="r" defTabSz="1600200" rtl="1">
            <a:lnSpc>
              <a:spcPct val="90000"/>
            </a:lnSpc>
            <a:spcBef>
              <a:spcPct val="0"/>
            </a:spcBef>
            <a:spcAft>
              <a:spcPct val="35000"/>
            </a:spcAft>
            <a:buNone/>
          </a:pPr>
          <a:endParaRPr lang="ar-EG" sz="3600" kern="1200" dirty="0"/>
        </a:p>
        <a:p>
          <a:pPr marL="0" lvl="0" indent="0" algn="r" defTabSz="1600200" rtl="1">
            <a:lnSpc>
              <a:spcPct val="90000"/>
            </a:lnSpc>
            <a:spcBef>
              <a:spcPct val="0"/>
            </a:spcBef>
            <a:spcAft>
              <a:spcPct val="35000"/>
            </a:spcAft>
            <a:buNone/>
          </a:pPr>
          <a:r>
            <a:rPr lang="ar-SA" sz="3600" kern="1200" dirty="0"/>
            <a:t>يعبر العنصر الأول (الأصول) عما تمتلكه المنشأة من موارد اقتصادية، ويعبر العنصر الثاني (الخصوم)عن ديون والتزامات المنشأة للغير، أما العنصر الثالث </a:t>
          </a:r>
          <a:r>
            <a:rPr lang="ar-EG" sz="3600" kern="1200" dirty="0"/>
            <a:t>(</a:t>
          </a:r>
          <a:r>
            <a:rPr lang="ar-SA" sz="3600" kern="1200" dirty="0"/>
            <a:t>حقوق الملاك</a:t>
          </a:r>
          <a:r>
            <a:rPr lang="ar-EG" sz="3600" kern="1200" dirty="0"/>
            <a:t>) </a:t>
          </a:r>
          <a:r>
            <a:rPr lang="ar-SA" sz="3600" kern="1200" dirty="0"/>
            <a:t>فيعبر عما تبقى من أصول المنشأة بعد استبعاد خصومها . </a:t>
          </a:r>
          <a:endParaRPr lang="en-US" sz="3600" kern="1200" dirty="0"/>
        </a:p>
        <a:p>
          <a:pPr marL="0" lvl="0" indent="0" algn="r" defTabSz="1600200" rtl="1">
            <a:lnSpc>
              <a:spcPct val="90000"/>
            </a:lnSpc>
            <a:spcBef>
              <a:spcPct val="0"/>
            </a:spcBef>
            <a:spcAft>
              <a:spcPct val="35000"/>
            </a:spcAft>
            <a:buNone/>
          </a:pPr>
          <a:endParaRPr lang="en-US" sz="3600" kern="1200" dirty="0"/>
        </a:p>
      </dsp:txBody>
      <dsp:txXfrm>
        <a:off x="142279" y="142279"/>
        <a:ext cx="7945042" cy="457319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5344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solidFill>
                <a:srgbClr val="FFFF00"/>
              </a:solidFill>
            </a:rPr>
            <a:t>أ - الالتزامات المتداولة  </a:t>
          </a:r>
          <a:r>
            <a:rPr lang="en-US" sz="3200" b="1" kern="1200" dirty="0">
              <a:solidFill>
                <a:srgbClr val="FFFF00"/>
              </a:solidFill>
            </a:rPr>
            <a:t>Current Liabilities</a:t>
          </a:r>
          <a:endParaRPr lang="ar-EG" sz="3200" b="1" kern="1200" dirty="0">
            <a:solidFill>
              <a:srgbClr val="FFFF00"/>
            </a:solidFill>
          </a:endParaRPr>
        </a:p>
        <a:p>
          <a:pPr marL="0" lvl="0" indent="0" algn="r" defTabSz="1422400" rtl="1">
            <a:lnSpc>
              <a:spcPct val="90000"/>
            </a:lnSpc>
            <a:spcBef>
              <a:spcPct val="0"/>
            </a:spcBef>
            <a:spcAft>
              <a:spcPct val="35000"/>
            </a:spcAft>
            <a:buNone/>
          </a:pPr>
          <a:r>
            <a:rPr lang="ar-SA" sz="2800" kern="1200" dirty="0"/>
            <a:t>في ضوء معيار المحاسبة المصري رقم ( 1) المعدل 2015 م عرض القوائم المالية فانه يبوب الالتزام على أنه متداول عندما يتوافر فيه شرط مما يلي:</a:t>
          </a:r>
          <a:endParaRPr lang="en-US" sz="2800" kern="1200" dirty="0"/>
        </a:p>
        <a:p>
          <a:pPr marL="0" lvl="0" indent="0" algn="r" defTabSz="1422400" rtl="1">
            <a:lnSpc>
              <a:spcPct val="90000"/>
            </a:lnSpc>
            <a:spcBef>
              <a:spcPct val="0"/>
            </a:spcBef>
            <a:spcAft>
              <a:spcPct val="35000"/>
            </a:spcAft>
            <a:buNone/>
          </a:pPr>
          <a:r>
            <a:rPr lang="ar-EG" sz="2800" kern="1200" dirty="0"/>
            <a:t>- </a:t>
          </a:r>
          <a:r>
            <a:rPr lang="ar-SA" sz="2800" kern="1200" dirty="0"/>
            <a:t>يكون من المتوقع تسويته خلال دورة التشغيل المعتادة للمنشأة.</a:t>
          </a:r>
          <a:endParaRPr lang="en-US" sz="2800" kern="1200" dirty="0"/>
        </a:p>
        <a:p>
          <a:pPr marL="0" lvl="0" indent="0" algn="r" defTabSz="1422400" rtl="1">
            <a:lnSpc>
              <a:spcPct val="90000"/>
            </a:lnSpc>
            <a:spcBef>
              <a:spcPct val="0"/>
            </a:spcBef>
            <a:spcAft>
              <a:spcPct val="35000"/>
            </a:spcAft>
            <a:buNone/>
          </a:pPr>
          <a:r>
            <a:rPr lang="ar-EG" sz="2800" kern="1200" dirty="0"/>
            <a:t>- </a:t>
          </a:r>
          <a:r>
            <a:rPr lang="ar-SA" sz="2800" kern="1200" dirty="0"/>
            <a:t>أن يكون الالتزام مستحق التسوية خلال </a:t>
          </a:r>
          <a:r>
            <a:rPr lang="ar-EG" sz="2800" kern="1200" dirty="0"/>
            <a:t>12</a:t>
          </a:r>
          <a:r>
            <a:rPr lang="ar-SA" sz="2800" kern="1200" dirty="0"/>
            <a:t> شهراً من تاريخ الميزانية.</a:t>
          </a:r>
          <a:endParaRPr lang="en-US" sz="2800" kern="1200" dirty="0"/>
        </a:p>
        <a:p>
          <a:pPr marL="0" lvl="0" indent="0" algn="r" defTabSz="1422400" rtl="1">
            <a:lnSpc>
              <a:spcPct val="90000"/>
            </a:lnSpc>
            <a:spcBef>
              <a:spcPct val="0"/>
            </a:spcBef>
            <a:spcAft>
              <a:spcPct val="35000"/>
            </a:spcAft>
            <a:buNone/>
          </a:pPr>
          <a:r>
            <a:rPr lang="ar-SA" sz="2800" kern="1200" dirty="0"/>
            <a:t>أن يكون بغرض المتاجرة .</a:t>
          </a:r>
          <a:endParaRPr lang="en-US" sz="2800" kern="1200" dirty="0"/>
        </a:p>
        <a:p>
          <a:pPr marL="0" lvl="0" indent="0" algn="r" defTabSz="1422400" rtl="1">
            <a:lnSpc>
              <a:spcPct val="90000"/>
            </a:lnSpc>
            <a:spcBef>
              <a:spcPct val="0"/>
            </a:spcBef>
            <a:spcAft>
              <a:spcPct val="35000"/>
            </a:spcAft>
            <a:buNone/>
          </a:pPr>
          <a:r>
            <a:rPr lang="ar-EG" sz="2800" kern="1200" dirty="0"/>
            <a:t>- </a:t>
          </a:r>
          <a:r>
            <a:rPr lang="ar-SA" sz="2800" kern="1200" dirty="0"/>
            <a:t>ليس لدى المنشأة حق غير مشروط فى تأجيل سداد الالتزام لمدة اثنى عشر شهراً على الأقل بعد تاريخ الميزانية.</a:t>
          </a:r>
          <a:endParaRPr lang="ar-EG" sz="2800" b="1" kern="1200" dirty="0"/>
        </a:p>
      </dsp:txBody>
      <dsp:txXfrm>
        <a:off x="131120" y="131120"/>
        <a:ext cx="8272160" cy="421451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solidFill>
                <a:srgbClr val="FFFF00"/>
              </a:solidFill>
            </a:rPr>
            <a:t>ب- الالتزامات طويلة الأجل </a:t>
          </a:r>
          <a:r>
            <a:rPr lang="en-US" sz="3200" b="1" kern="1200" dirty="0">
              <a:solidFill>
                <a:srgbClr val="FFFF00"/>
              </a:solidFill>
            </a:rPr>
            <a:t>Long-Term Liabilities</a:t>
          </a:r>
          <a:endParaRPr lang="ar-EG" sz="3200" b="1" kern="1200" dirty="0">
            <a:solidFill>
              <a:srgbClr val="FFFF00"/>
            </a:solidFill>
          </a:endParaRPr>
        </a:p>
        <a:p>
          <a:pPr marL="0" lvl="0" indent="0" algn="r" defTabSz="1422400" rtl="1">
            <a:lnSpc>
              <a:spcPct val="90000"/>
            </a:lnSpc>
            <a:spcBef>
              <a:spcPct val="0"/>
            </a:spcBef>
            <a:spcAft>
              <a:spcPct val="35000"/>
            </a:spcAft>
            <a:buNone/>
          </a:pPr>
          <a:r>
            <a:rPr lang="ar-SA" sz="2800" kern="1200" dirty="0"/>
            <a:t>هي الديون التي يستحق سدادها خلال فترة زمنية تزيد عن سنة مالية مثل القروض طويلة الأجل.</a:t>
          </a:r>
          <a:endParaRPr lang="ar-EG" sz="2800" kern="1200" dirty="0"/>
        </a:p>
        <a:p>
          <a:pPr marL="0" lvl="0" indent="0" algn="r" defTabSz="1422400" rtl="1">
            <a:lnSpc>
              <a:spcPct val="90000"/>
            </a:lnSpc>
            <a:spcBef>
              <a:spcPct val="0"/>
            </a:spcBef>
            <a:spcAft>
              <a:spcPct val="35000"/>
            </a:spcAft>
            <a:buNone/>
          </a:pPr>
          <a:endParaRPr lang="ar-EG" sz="28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dsp:txBody>
      <dsp:txXfrm>
        <a:off x="131120" y="131120"/>
        <a:ext cx="8119760" cy="421451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kern="1200" dirty="0"/>
            <a:t>تمثل ما يتبقى من أصول المنشأة بعد الوفاء بالتزاماتها تجاه الغير، بمعنى أنها تعادل صافي الأصول أي الأصول مطروحاً منها الخصوم. </a:t>
          </a:r>
          <a:endParaRPr lang="en-US" sz="3200" kern="1200" dirty="0"/>
        </a:p>
        <a:p>
          <a:pPr marL="0" lvl="0" indent="0" algn="r" defTabSz="1422400" rtl="1">
            <a:lnSpc>
              <a:spcPct val="90000"/>
            </a:lnSpc>
            <a:spcBef>
              <a:spcPct val="0"/>
            </a:spcBef>
            <a:spcAft>
              <a:spcPct val="35000"/>
            </a:spcAft>
            <a:buNone/>
          </a:pPr>
          <a:r>
            <a:rPr lang="ar-EG" sz="3200" kern="1200" dirty="0"/>
            <a:t>تختلف</a:t>
          </a:r>
          <a:r>
            <a:rPr lang="ar-SA" sz="3200" kern="1200" dirty="0"/>
            <a:t> مكونات بنود حقوق الملكية </a:t>
          </a:r>
          <a:r>
            <a:rPr lang="ar-EG" sz="3200" kern="1200" dirty="0"/>
            <a:t>بإ</a:t>
          </a:r>
          <a:r>
            <a:rPr lang="ar-SA" sz="3200" kern="1200" dirty="0"/>
            <a:t>ختلاف الشكل القانوني للمنشأة وما إذا كانت منشأة فردية أو شركة أشخاص أو شركة أموال. </a:t>
          </a: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dsp:txBody>
      <dsp:txXfrm>
        <a:off x="131120" y="131120"/>
        <a:ext cx="8119760" cy="421451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kern="1200" dirty="0"/>
            <a:t>في المنشآت الفردية تتكون حقوق الملكية من الموارد المستثمرة بواسطة المالك (رأس المال) مضافاً إليها الأرباح أو مخصوماً منها الخسائر والمسحوبات</a:t>
          </a:r>
          <a:r>
            <a:rPr lang="ar-EG" sz="3200" kern="1200" dirty="0"/>
            <a:t>.</a:t>
          </a:r>
          <a:r>
            <a:rPr lang="ar-SA" sz="3200" kern="1200" dirty="0"/>
            <a:t> </a:t>
          </a:r>
          <a:endParaRPr lang="ar-EG" sz="3200" kern="1200" dirty="0"/>
        </a:p>
        <a:p>
          <a:pPr marL="0" lvl="0" indent="0" algn="r" defTabSz="1422400" rtl="1">
            <a:lnSpc>
              <a:spcPct val="90000"/>
            </a:lnSpc>
            <a:spcBef>
              <a:spcPct val="0"/>
            </a:spcBef>
            <a:spcAft>
              <a:spcPct val="35000"/>
            </a:spcAft>
            <a:buNone/>
          </a:pPr>
          <a:r>
            <a:rPr lang="ar-SA" sz="3200" kern="1200" dirty="0"/>
            <a:t>تزداد حقوق الملكية في المنشآت الفردية عن طريق استثمارات المالك وكذلك الإيرادات التي تحققها المنشأة نتيجة بيع البضاعة أو تأدية الخدمات، وتنخفض حقوق الملكية في المنشآت الفردية عن طريق مسحوبات المالك وكذلك عن طريق المصروفات التي تتحملها المنشأة من أجل تحقيق الإيرادات. </a:t>
          </a:r>
          <a:endParaRPr lang="en-US" sz="3200" kern="1200" dirty="0"/>
        </a:p>
      </dsp:txBody>
      <dsp:txXfrm>
        <a:off x="131120" y="131120"/>
        <a:ext cx="8119760" cy="421451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kern="1200" dirty="0"/>
            <a:t>ما يدخل في نطاق المعادلة المحاسبية ويؤثر في عناصرها هو الأحداث الاقتصادية </a:t>
          </a:r>
          <a:r>
            <a:rPr lang="en-US" sz="3200" kern="1200" dirty="0"/>
            <a:t>Economic Events</a:t>
          </a:r>
          <a:r>
            <a:rPr lang="ar-SA" sz="3200" b="1" kern="1200" dirty="0"/>
            <a:t>، </a:t>
          </a:r>
          <a:r>
            <a:rPr lang="ar-SA" sz="3200" kern="1200" dirty="0"/>
            <a:t>والتي تعبر عن جميع الأحداث التي  تحدث داخل المنشأة أو بين المنشأة والأطراف الخارجية ويكون لها تأثير اقتصادي على المنشأة</a:t>
          </a:r>
          <a:r>
            <a:rPr lang="ar-EG" sz="3200" kern="1200" dirty="0"/>
            <a:t>.</a:t>
          </a:r>
        </a:p>
        <a:p>
          <a:pPr marL="0" lvl="0" indent="0" algn="r" defTabSz="1422400" rtl="1">
            <a:lnSpc>
              <a:spcPct val="90000"/>
            </a:lnSpc>
            <a:spcBef>
              <a:spcPct val="0"/>
            </a:spcBef>
            <a:spcAft>
              <a:spcPct val="35000"/>
            </a:spcAft>
            <a:buNone/>
          </a:pPr>
          <a:r>
            <a:rPr lang="ar-SA" sz="3200" kern="1200" dirty="0"/>
            <a:t>يشترط لتسجيل هذه الأحداث محاسبياً إمكانية قياس الحدث والتعبير عنه بوحدة النقد السائدة وقت حدوثه، ولذا يطلق عليها أحداث مالية، وتعبر  مجموعة الأحداث المالية التي تكون المنشأة طرفاً فيها عن ما يطلق عليه العمليات المالية</a:t>
          </a:r>
          <a:r>
            <a:rPr lang="ar-SA" sz="3200" b="1" kern="1200" dirty="0"/>
            <a:t>  </a:t>
          </a:r>
          <a:r>
            <a:rPr lang="en-US" sz="3200" b="1" kern="1200" dirty="0"/>
            <a:t>Financial Transaction</a:t>
          </a:r>
          <a:r>
            <a:rPr lang="ar-SA" sz="3200" b="1" kern="1200" dirty="0"/>
            <a:t> .</a:t>
          </a:r>
          <a:endParaRPr lang="en-US" sz="3200" kern="1200" dirty="0"/>
        </a:p>
      </dsp:txBody>
      <dsp:txXfrm>
        <a:off x="131120" y="131120"/>
        <a:ext cx="8119760" cy="421451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solidFill>
                <a:srgbClr val="FFFF00"/>
              </a:solidFill>
            </a:rPr>
            <a:t>أولاً: في بداية حياة المنشأة:   </a:t>
          </a:r>
          <a:r>
            <a:rPr lang="ar-SA" sz="3200" b="1" kern="1200" dirty="0"/>
            <a:t>   </a:t>
          </a:r>
          <a:endParaRPr lang="en-US" sz="3200" kern="1200" dirty="0"/>
        </a:p>
        <a:p>
          <a:pPr marL="0" lvl="0" indent="0" algn="r" defTabSz="1422400" rtl="1">
            <a:lnSpc>
              <a:spcPct val="90000"/>
            </a:lnSpc>
            <a:spcBef>
              <a:spcPct val="0"/>
            </a:spcBef>
            <a:spcAft>
              <a:spcPct val="35000"/>
            </a:spcAft>
            <a:buNone/>
          </a:pPr>
          <a:r>
            <a:rPr lang="ar-SA" sz="3200" kern="1200" dirty="0"/>
            <a:t>عادة ما تبدأ أي منشأة مزاولة نشاطها بأصل أو أكثر من الأصول حسب طبيعة نشاط المنشأة والإمكانيات المتاحة، وقد يتم تمويل هذه الأصول من قبل المالك أو قد يتم الاعتماد في تمويل هذه الأصول على أطراف خارجية. </a:t>
          </a:r>
          <a:endParaRPr lang="ar-EG" sz="3200" kern="1200" dirty="0"/>
        </a:p>
        <a:p>
          <a:pPr marL="0" lvl="0" indent="0" algn="r" defTabSz="1422400" rtl="1">
            <a:lnSpc>
              <a:spcPct val="90000"/>
            </a:lnSpc>
            <a:spcBef>
              <a:spcPct val="0"/>
            </a:spcBef>
            <a:spcAft>
              <a:spcPct val="35000"/>
            </a:spcAft>
            <a:buNone/>
          </a:pPr>
          <a:r>
            <a:rPr lang="ar-EG" sz="3200" kern="1200" dirty="0"/>
            <a:t>	أنظر مثال 1، مثال 2، مثال 3</a:t>
          </a:r>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31120" y="131120"/>
        <a:ext cx="8119760" cy="421451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solidFill>
                <a:srgbClr val="FFFF00"/>
              </a:solidFill>
            </a:rPr>
            <a:t>ثانياً: خلال حياة المنشأة:</a:t>
          </a:r>
          <a:endParaRPr lang="en-US" sz="3200" kern="1200" dirty="0">
            <a:solidFill>
              <a:srgbClr val="FFFF00"/>
            </a:solidFill>
          </a:endParaRPr>
        </a:p>
        <a:p>
          <a:pPr marL="0" lvl="0" indent="0" algn="r" defTabSz="1422400" rtl="1">
            <a:lnSpc>
              <a:spcPct val="90000"/>
            </a:lnSpc>
            <a:spcBef>
              <a:spcPct val="0"/>
            </a:spcBef>
            <a:spcAft>
              <a:spcPct val="35000"/>
            </a:spcAft>
            <a:buNone/>
          </a:pPr>
          <a:r>
            <a:rPr lang="ar-SA" sz="2800" kern="1200" dirty="0"/>
            <a:t>خلال حياة المنشأة يتم مزاولة النشاط الذي من أجله تم تأسيس هذه المنشأة، ويترتب على مزاولة المنشأة لنشاطها حدوث العديد من العمليات المالية التي تؤثر في المعادلة المحاسبية، ويمكن تصنيف التغيرات في المعادلة المحاسبية التي تصاحب العمليات المالية إلى الأنواع التالية: </a:t>
          </a:r>
          <a:endParaRPr lang="en-US" sz="2800" kern="1200" dirty="0"/>
        </a:p>
        <a:p>
          <a:pPr marL="0" lvl="0" indent="0" algn="r" defTabSz="1422400" rtl="1">
            <a:lnSpc>
              <a:spcPct val="90000"/>
            </a:lnSpc>
            <a:spcBef>
              <a:spcPct val="0"/>
            </a:spcBef>
            <a:spcAft>
              <a:spcPct val="35000"/>
            </a:spcAft>
            <a:buNone/>
          </a:pPr>
          <a:r>
            <a:rPr lang="ar-EG" sz="2400" b="0" kern="1200" dirty="0"/>
            <a:t>  </a:t>
          </a:r>
          <a:r>
            <a:rPr lang="ar-SA" sz="2400" b="0" kern="1200" dirty="0"/>
            <a:t>أ – تغيرات بين الأصول</a:t>
          </a:r>
          <a:endParaRPr lang="ar-EG" sz="2400" b="0" kern="1200" dirty="0"/>
        </a:p>
        <a:p>
          <a:pPr marL="0" lvl="0" indent="0" algn="r" defTabSz="1422400" rtl="1">
            <a:lnSpc>
              <a:spcPct val="90000"/>
            </a:lnSpc>
            <a:spcBef>
              <a:spcPct val="0"/>
            </a:spcBef>
            <a:spcAft>
              <a:spcPct val="35000"/>
            </a:spcAft>
            <a:buNone/>
          </a:pPr>
          <a:r>
            <a:rPr lang="ar-EG" sz="2400" b="0" kern="1200" dirty="0"/>
            <a:t>  </a:t>
          </a:r>
          <a:r>
            <a:rPr lang="ar-SA" sz="2400" b="0" kern="1200" dirty="0"/>
            <a:t>ب – تغيرات بين الخصوم</a:t>
          </a:r>
          <a:endParaRPr lang="ar-EG" sz="2400" b="0" kern="1200" dirty="0"/>
        </a:p>
        <a:p>
          <a:pPr marL="0" lvl="0" indent="0" algn="r" defTabSz="1422400" rtl="1">
            <a:lnSpc>
              <a:spcPct val="90000"/>
            </a:lnSpc>
            <a:spcBef>
              <a:spcPct val="0"/>
            </a:spcBef>
            <a:spcAft>
              <a:spcPct val="35000"/>
            </a:spcAft>
            <a:buNone/>
          </a:pPr>
          <a:r>
            <a:rPr lang="ar-EG" sz="2400" b="0" kern="1200" dirty="0"/>
            <a:t>  </a:t>
          </a:r>
          <a:r>
            <a:rPr lang="ar-SA" sz="2400" b="0" kern="1200" dirty="0"/>
            <a:t>ج –  تغيرات بين الأصول والخصوم</a:t>
          </a:r>
          <a:endParaRPr lang="ar-EG" sz="2400" b="0" kern="1200" dirty="0"/>
        </a:p>
        <a:p>
          <a:pPr marL="0" lvl="0" indent="0" algn="r" defTabSz="1422400" rtl="1">
            <a:lnSpc>
              <a:spcPct val="90000"/>
            </a:lnSpc>
            <a:spcBef>
              <a:spcPct val="0"/>
            </a:spcBef>
            <a:spcAft>
              <a:spcPct val="35000"/>
            </a:spcAft>
            <a:buNone/>
          </a:pPr>
          <a:r>
            <a:rPr lang="ar-EG" sz="2400" b="0" kern="1200" dirty="0"/>
            <a:t>  </a:t>
          </a:r>
          <a:r>
            <a:rPr lang="ar-SA" sz="2400" b="0" kern="1200" dirty="0"/>
            <a:t>د – تغيرات بين الأصول والخصوم وحقوق الملكية</a:t>
          </a:r>
          <a:endParaRPr lang="en-US" sz="3600" b="0" kern="1200" dirty="0"/>
        </a:p>
      </dsp:txBody>
      <dsp:txXfrm>
        <a:off x="131120" y="131120"/>
        <a:ext cx="8119760" cy="421451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solidFill>
                <a:srgbClr val="FFFF00"/>
              </a:solidFill>
            </a:rPr>
            <a:t>ثانياً: خلال حياة المنشأة:</a:t>
          </a:r>
          <a:endParaRPr lang="en-US" sz="3200" kern="1200" dirty="0">
            <a:solidFill>
              <a:srgbClr val="FFFF00"/>
            </a:solidFill>
          </a:endParaRPr>
        </a:p>
        <a:p>
          <a:pPr marL="0" lvl="0" indent="0" algn="r" defTabSz="1422400" rtl="1">
            <a:lnSpc>
              <a:spcPct val="90000"/>
            </a:lnSpc>
            <a:spcBef>
              <a:spcPct val="0"/>
            </a:spcBef>
            <a:spcAft>
              <a:spcPct val="35000"/>
            </a:spcAft>
            <a:buNone/>
          </a:pPr>
          <a:r>
            <a:rPr lang="ar-EG" sz="2400" b="0" kern="1200" dirty="0"/>
            <a:t>   </a:t>
          </a:r>
          <a:r>
            <a:rPr lang="ar-SA" sz="2400" b="0" kern="1200" dirty="0"/>
            <a:t>أ – تغيرات بين الأصول</a:t>
          </a:r>
          <a:endParaRPr lang="ar-EG" sz="2400" b="0" kern="1200" dirty="0"/>
        </a:p>
        <a:p>
          <a:pPr marL="0" lvl="0" indent="0" algn="r" defTabSz="1422400" rtl="1">
            <a:lnSpc>
              <a:spcPct val="90000"/>
            </a:lnSpc>
            <a:spcBef>
              <a:spcPct val="0"/>
            </a:spcBef>
            <a:spcAft>
              <a:spcPct val="35000"/>
            </a:spcAft>
            <a:buNone/>
          </a:pPr>
          <a:r>
            <a:rPr lang="ar-EG" sz="2400" kern="1200" dirty="0"/>
            <a:t>	</a:t>
          </a:r>
          <a:r>
            <a:rPr lang="ar-SA" sz="2400" kern="1200" dirty="0"/>
            <a:t>زيادة في أصل وتخفيض في أصل آخر.</a:t>
          </a:r>
          <a:endParaRPr lang="en-US" sz="2400" kern="1200" dirty="0"/>
        </a:p>
        <a:p>
          <a:pPr marL="0" lvl="0" indent="0" algn="r" defTabSz="1422400" rtl="1">
            <a:lnSpc>
              <a:spcPct val="90000"/>
            </a:lnSpc>
            <a:spcBef>
              <a:spcPct val="0"/>
            </a:spcBef>
            <a:spcAft>
              <a:spcPct val="35000"/>
            </a:spcAft>
            <a:buNone/>
          </a:pPr>
          <a:r>
            <a:rPr lang="ar-EG" sz="2400" kern="1200" dirty="0"/>
            <a:t>	</a:t>
          </a:r>
          <a:r>
            <a:rPr lang="ar-SA" sz="2400" kern="1200" dirty="0"/>
            <a:t>زيادة في أكثر من أصل وتخفيض في أصل آخر.</a:t>
          </a:r>
          <a:endParaRPr lang="en-US" sz="2400" kern="1200" dirty="0"/>
        </a:p>
        <a:p>
          <a:pPr marL="0" lvl="0" indent="0" algn="r" defTabSz="1422400" rtl="1">
            <a:lnSpc>
              <a:spcPct val="90000"/>
            </a:lnSpc>
            <a:spcBef>
              <a:spcPct val="0"/>
            </a:spcBef>
            <a:spcAft>
              <a:spcPct val="35000"/>
            </a:spcAft>
            <a:buNone/>
          </a:pPr>
          <a:r>
            <a:rPr lang="ar-EG" sz="2400" kern="1200" dirty="0"/>
            <a:t>	</a:t>
          </a:r>
          <a:r>
            <a:rPr lang="ar-SA" sz="2400" kern="1200" dirty="0"/>
            <a:t>زيادة في أكثر من أصل وتخفيض في أكثر من أصل.</a:t>
          </a:r>
          <a:endParaRPr lang="ar-EG" sz="2400" b="0" kern="1200" dirty="0"/>
        </a:p>
        <a:p>
          <a:pPr marL="0" lvl="0" indent="0" algn="r" defTabSz="1422400" rtl="1">
            <a:lnSpc>
              <a:spcPct val="90000"/>
            </a:lnSpc>
            <a:spcBef>
              <a:spcPct val="0"/>
            </a:spcBef>
            <a:spcAft>
              <a:spcPct val="35000"/>
            </a:spcAft>
            <a:buNone/>
          </a:pPr>
          <a:r>
            <a:rPr lang="ar-SA" sz="2400" b="0" kern="1200" dirty="0"/>
            <a:t>ب - تغيرات بين الخصوم</a:t>
          </a:r>
          <a:endParaRPr lang="ar-EG" sz="2400" b="0" kern="1200" dirty="0"/>
        </a:p>
        <a:p>
          <a:pPr marL="0" lvl="0" indent="0" algn="r" defTabSz="1422400" rtl="1">
            <a:lnSpc>
              <a:spcPct val="90000"/>
            </a:lnSpc>
            <a:spcBef>
              <a:spcPct val="0"/>
            </a:spcBef>
            <a:spcAft>
              <a:spcPct val="35000"/>
            </a:spcAft>
            <a:buNone/>
          </a:pPr>
          <a:r>
            <a:rPr lang="ar-EG" sz="2400" kern="1200" dirty="0"/>
            <a:t>	</a:t>
          </a:r>
          <a:r>
            <a:rPr lang="ar-SA" sz="2400" kern="1200" dirty="0"/>
            <a:t>تخفيض في خصم وزيادة في خصم آخر.</a:t>
          </a:r>
          <a:endParaRPr lang="ar-EG" sz="2400" kern="1200" dirty="0"/>
        </a:p>
        <a:p>
          <a:pPr marL="0" lvl="0" indent="0" algn="r" defTabSz="1422400" rtl="1">
            <a:lnSpc>
              <a:spcPct val="90000"/>
            </a:lnSpc>
            <a:spcBef>
              <a:spcPct val="0"/>
            </a:spcBef>
            <a:spcAft>
              <a:spcPct val="35000"/>
            </a:spcAft>
            <a:buNone/>
          </a:pPr>
          <a:endParaRPr lang="ar-EG" sz="2400" b="0" kern="1200" dirty="0"/>
        </a:p>
        <a:p>
          <a:pPr marL="0" lvl="0" indent="0" algn="r" defTabSz="1422400" rtl="1">
            <a:lnSpc>
              <a:spcPct val="90000"/>
            </a:lnSpc>
            <a:spcBef>
              <a:spcPct val="0"/>
            </a:spcBef>
            <a:spcAft>
              <a:spcPct val="35000"/>
            </a:spcAft>
            <a:buNone/>
          </a:pPr>
          <a:endParaRPr lang="en-US" sz="3600" b="0" kern="1200" dirty="0"/>
        </a:p>
      </dsp:txBody>
      <dsp:txXfrm>
        <a:off x="131120" y="131120"/>
        <a:ext cx="8119760" cy="421451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763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solidFill>
                <a:srgbClr val="FFFF00"/>
              </a:solidFill>
            </a:rPr>
            <a:t>ثانياً: خلال حياة المنشأة:</a:t>
          </a:r>
          <a:endParaRPr lang="en-US" sz="3200" kern="1200" dirty="0">
            <a:solidFill>
              <a:srgbClr val="FFFF00"/>
            </a:solidFill>
          </a:endParaRPr>
        </a:p>
        <a:p>
          <a:pPr marL="0" lvl="0" indent="0" algn="r" defTabSz="1422400" rtl="1">
            <a:lnSpc>
              <a:spcPct val="90000"/>
            </a:lnSpc>
            <a:spcBef>
              <a:spcPct val="0"/>
            </a:spcBef>
            <a:spcAft>
              <a:spcPct val="35000"/>
            </a:spcAft>
            <a:buNone/>
          </a:pPr>
          <a:r>
            <a:rPr lang="ar-EG" sz="2400" b="0" kern="1200" dirty="0"/>
            <a:t>  </a:t>
          </a:r>
          <a:r>
            <a:rPr lang="ar-SA" sz="2400" b="0" kern="1200" dirty="0"/>
            <a:t>ج –  تغيرات بين الأصول والخصوم</a:t>
          </a:r>
          <a:endParaRPr lang="ar-EG" sz="2400" b="0" kern="1200" dirty="0"/>
        </a:p>
        <a:p>
          <a:pPr marL="0" lvl="0" indent="0" algn="r" defTabSz="1422400" rtl="1">
            <a:lnSpc>
              <a:spcPct val="90000"/>
            </a:lnSpc>
            <a:spcBef>
              <a:spcPct val="0"/>
            </a:spcBef>
            <a:spcAft>
              <a:spcPct val="35000"/>
            </a:spcAft>
            <a:buNone/>
          </a:pPr>
          <a:r>
            <a:rPr lang="ar-EG" sz="2400" kern="1200" dirty="0"/>
            <a:t>   </a:t>
          </a:r>
          <a:r>
            <a:rPr lang="ar-SA" sz="2400" kern="1200" dirty="0"/>
            <a:t>زيادة في واحد أو أكثر من الأصول مقابل زيادة في واحد أو أكثر من الخصوم.</a:t>
          </a:r>
          <a:endParaRPr lang="en-US" sz="2400" kern="1200" dirty="0"/>
        </a:p>
        <a:p>
          <a:pPr marL="0" lvl="0" indent="0" algn="r" defTabSz="1422400" rtl="1">
            <a:lnSpc>
              <a:spcPct val="90000"/>
            </a:lnSpc>
            <a:spcBef>
              <a:spcPct val="0"/>
            </a:spcBef>
            <a:spcAft>
              <a:spcPct val="35000"/>
            </a:spcAft>
            <a:buNone/>
          </a:pPr>
          <a:r>
            <a:rPr lang="ar-EG" sz="2400" kern="1200" dirty="0"/>
            <a:t>   </a:t>
          </a:r>
          <a:r>
            <a:rPr lang="ar-SA" sz="2400" kern="1200" dirty="0"/>
            <a:t>تخفيض في واحد أو أكثر من الأصول مقابل تخفيض في واحد أو أكثر من الخصوم.</a:t>
          </a:r>
          <a:r>
            <a:rPr lang="ar-EG" sz="2400" b="0" kern="1200" dirty="0"/>
            <a:t>  </a:t>
          </a:r>
        </a:p>
        <a:p>
          <a:pPr marL="0" lvl="0" indent="0" algn="r" defTabSz="1422400" rtl="1">
            <a:lnSpc>
              <a:spcPct val="90000"/>
            </a:lnSpc>
            <a:spcBef>
              <a:spcPct val="0"/>
            </a:spcBef>
            <a:spcAft>
              <a:spcPct val="35000"/>
            </a:spcAft>
            <a:buNone/>
          </a:pPr>
          <a:r>
            <a:rPr lang="ar-SA" sz="2400" b="0" kern="1200" dirty="0"/>
            <a:t>د – تغيرات بين الأصول والخصوم وحقوق الملكية</a:t>
          </a:r>
          <a:endParaRPr lang="ar-EG" sz="2400" b="0" kern="1200" dirty="0"/>
        </a:p>
        <a:p>
          <a:pPr marL="0" lvl="0" indent="0" algn="r" defTabSz="1422400" rtl="1">
            <a:lnSpc>
              <a:spcPct val="90000"/>
            </a:lnSpc>
            <a:spcBef>
              <a:spcPct val="0"/>
            </a:spcBef>
            <a:spcAft>
              <a:spcPct val="35000"/>
            </a:spcAft>
            <a:buNone/>
          </a:pPr>
          <a:r>
            <a:rPr lang="ar-EG" sz="2400" kern="1200" dirty="0"/>
            <a:t>   </a:t>
          </a:r>
          <a:r>
            <a:rPr lang="ar-SA" sz="2400" kern="1200" dirty="0"/>
            <a:t>زيادة واحدة أو أكثر من الأصول مقابل زيادة حقوق الملكية.</a:t>
          </a:r>
          <a:endParaRPr lang="en-US" sz="2400" kern="1200" dirty="0"/>
        </a:p>
        <a:p>
          <a:pPr marL="0" lvl="0" indent="0" algn="r" defTabSz="1422400" rtl="1">
            <a:lnSpc>
              <a:spcPct val="90000"/>
            </a:lnSpc>
            <a:spcBef>
              <a:spcPct val="0"/>
            </a:spcBef>
            <a:spcAft>
              <a:spcPct val="35000"/>
            </a:spcAft>
            <a:buNone/>
          </a:pPr>
          <a:r>
            <a:rPr lang="ar-EG" sz="2400" kern="1200" dirty="0"/>
            <a:t>   </a:t>
          </a:r>
          <a:r>
            <a:rPr lang="ar-SA" sz="2400" kern="1200" dirty="0"/>
            <a:t>تخفيض في واحد أو أكثر من الأصول مقابل تخفيض حقوق الملكية.</a:t>
          </a:r>
          <a:endParaRPr lang="en-US" sz="2400" kern="1200" dirty="0"/>
        </a:p>
        <a:p>
          <a:pPr marL="0" lvl="0" indent="0" algn="r" defTabSz="1422400" rtl="1">
            <a:lnSpc>
              <a:spcPct val="90000"/>
            </a:lnSpc>
            <a:spcBef>
              <a:spcPct val="0"/>
            </a:spcBef>
            <a:spcAft>
              <a:spcPct val="35000"/>
            </a:spcAft>
            <a:buNone/>
          </a:pPr>
          <a:r>
            <a:rPr lang="ar-EG" sz="2400" kern="1200" dirty="0"/>
            <a:t>   </a:t>
          </a:r>
          <a:r>
            <a:rPr lang="ar-SA" sz="2400" kern="1200" dirty="0"/>
            <a:t>عمليات الإيرادات والمصروفات.</a:t>
          </a:r>
          <a:endParaRPr lang="ar-EG" sz="2400" kern="1200" dirty="0"/>
        </a:p>
        <a:p>
          <a:pPr marL="0" lvl="0" indent="0" algn="r" defTabSz="1422400" rtl="1">
            <a:lnSpc>
              <a:spcPct val="90000"/>
            </a:lnSpc>
            <a:spcBef>
              <a:spcPct val="0"/>
            </a:spcBef>
            <a:spcAft>
              <a:spcPct val="35000"/>
            </a:spcAft>
            <a:buNone/>
          </a:pPr>
          <a:r>
            <a:rPr lang="ar-EG" sz="2400" kern="1200" dirty="0"/>
            <a:t>		أنظر مثال 4</a:t>
          </a:r>
          <a:endParaRPr lang="en-US" sz="3600" b="0" kern="1200" dirty="0"/>
        </a:p>
      </dsp:txBody>
      <dsp:txXfrm>
        <a:off x="131120" y="131120"/>
        <a:ext cx="8500760" cy="421451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763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EG" sz="3200" b="1" kern="1200" dirty="0">
              <a:solidFill>
                <a:srgbClr val="FFFF00"/>
              </a:solidFill>
            </a:rPr>
            <a:t>م</a:t>
          </a:r>
          <a:r>
            <a:rPr lang="ar-SA" sz="3200" b="1" kern="1200" dirty="0">
              <a:solidFill>
                <a:srgbClr val="FFFF00"/>
              </a:solidFill>
            </a:rPr>
            <a:t>ث</a:t>
          </a:r>
          <a:r>
            <a:rPr lang="ar-EG" sz="3200" b="1" kern="1200" dirty="0">
              <a:solidFill>
                <a:srgbClr val="FFFF00"/>
              </a:solidFill>
            </a:rPr>
            <a:t>ال 4</a:t>
          </a:r>
          <a:r>
            <a:rPr lang="ar-SA" sz="3200" b="1" kern="1200" dirty="0">
              <a:solidFill>
                <a:srgbClr val="FFFF00"/>
              </a:solidFill>
            </a:rPr>
            <a:t>:</a:t>
          </a:r>
          <a:endParaRPr lang="en-US" sz="3200" kern="1200" dirty="0">
            <a:solidFill>
              <a:srgbClr val="FFFF00"/>
            </a:solidFill>
          </a:endParaRPr>
        </a:p>
        <a:p>
          <a:pPr marL="0" lvl="0" indent="0" algn="r" defTabSz="1422400" rtl="1">
            <a:lnSpc>
              <a:spcPct val="90000"/>
            </a:lnSpc>
            <a:spcBef>
              <a:spcPct val="0"/>
            </a:spcBef>
            <a:spcAft>
              <a:spcPct val="35000"/>
            </a:spcAft>
            <a:buNone/>
          </a:pPr>
          <a:r>
            <a:rPr lang="ar-EG" sz="3200" b="1" kern="1200" dirty="0"/>
            <a:t>وضح </a:t>
          </a:r>
          <a:r>
            <a:rPr lang="ar-SA" sz="3200" b="1" kern="1200" dirty="0"/>
            <a:t>أثر العمليات ال</a:t>
          </a:r>
          <a:r>
            <a:rPr lang="ar-EG" sz="3200" b="1" kern="1200" dirty="0"/>
            <a:t>تالية</a:t>
          </a:r>
          <a:r>
            <a:rPr lang="ar-SA" sz="3200" b="1" kern="1200" dirty="0"/>
            <a:t> على المعادلة المحاسبية</a:t>
          </a:r>
          <a:r>
            <a:rPr lang="ar-EG" sz="3200" b="1" kern="1200" dirty="0"/>
            <a:t> لمنشأة الأمل خلال شهر يناير 2016:</a:t>
          </a:r>
        </a:p>
        <a:p>
          <a:pPr marL="0" lvl="0" indent="0" algn="r" defTabSz="1422400" rtl="1">
            <a:lnSpc>
              <a:spcPct val="90000"/>
            </a:lnSpc>
            <a:spcBef>
              <a:spcPct val="0"/>
            </a:spcBef>
            <a:spcAft>
              <a:spcPct val="35000"/>
            </a:spcAft>
            <a:buNone/>
          </a:pPr>
          <a:r>
            <a:rPr lang="ar-EG" sz="2400" b="1" kern="1200" dirty="0"/>
            <a:t>- بدأت </a:t>
          </a:r>
          <a:r>
            <a:rPr lang="ar-SA" sz="2400" kern="1200" dirty="0"/>
            <a:t>منشأة الأمل أعمالها في 2016</a:t>
          </a:r>
          <a:r>
            <a:rPr lang="ar-EG" sz="2400" kern="1200" dirty="0"/>
            <a:t>/1/1</a:t>
          </a:r>
          <a:r>
            <a:rPr lang="ar-SA" sz="2400" kern="1200" dirty="0"/>
            <a:t> بالأصول التالية: </a:t>
          </a:r>
          <a:endParaRPr lang="en-US" sz="2400" kern="1200" dirty="0"/>
        </a:p>
        <a:p>
          <a:pPr marL="0" lvl="0" indent="0" algn="r" defTabSz="1422400" rtl="1">
            <a:lnSpc>
              <a:spcPct val="90000"/>
            </a:lnSpc>
            <a:spcBef>
              <a:spcPct val="0"/>
            </a:spcBef>
            <a:spcAft>
              <a:spcPct val="35000"/>
            </a:spcAft>
            <a:buNone/>
          </a:pPr>
          <a:r>
            <a:rPr lang="ar-SA" sz="2400" kern="1200" dirty="0"/>
            <a:t> 300.000 نقدية بالخزينة، 50.000 أثاث، 200.000 سيارات، 50.000 دائنون</a:t>
          </a:r>
          <a:r>
            <a:rPr lang="ar-EG" sz="2400" kern="1200" dirty="0"/>
            <a:t>.</a:t>
          </a:r>
        </a:p>
        <a:p>
          <a:pPr marL="0" lvl="0" indent="0" algn="r" defTabSz="1422400" rtl="1">
            <a:lnSpc>
              <a:spcPct val="90000"/>
            </a:lnSpc>
            <a:spcBef>
              <a:spcPct val="0"/>
            </a:spcBef>
            <a:spcAft>
              <a:spcPct val="35000"/>
            </a:spcAft>
            <a:buNone/>
          </a:pPr>
          <a:r>
            <a:rPr lang="ar-EG" sz="2400" b="0" kern="1200" dirty="0"/>
            <a:t>- </a:t>
          </a:r>
          <a:r>
            <a:rPr lang="ar-SA" sz="2400" b="1" u="none" kern="1200" dirty="0"/>
            <a:t>في </a:t>
          </a:r>
          <a:r>
            <a:rPr lang="ar-EG" sz="2400" b="1" u="none" kern="1200" dirty="0"/>
            <a:t>1/3 </a:t>
          </a:r>
          <a:r>
            <a:rPr lang="ar-SA" sz="2400" b="1" u="none" kern="1200" dirty="0"/>
            <a:t>تم شراء أثاث جديد مبلغ 10.000 جنيه نقداً.</a:t>
          </a:r>
          <a:endParaRPr lang="ar-EG" sz="2400" b="1" u="none" kern="1200" dirty="0"/>
        </a:p>
        <a:p>
          <a:pPr marL="0" lvl="0" indent="0" algn="r" defTabSz="1422400" rtl="1">
            <a:lnSpc>
              <a:spcPct val="90000"/>
            </a:lnSpc>
            <a:spcBef>
              <a:spcPct val="0"/>
            </a:spcBef>
            <a:spcAft>
              <a:spcPct val="35000"/>
            </a:spcAft>
            <a:buNone/>
          </a:pPr>
          <a:r>
            <a:rPr lang="ar-EG" sz="2400" b="1" u="none" kern="1200" dirty="0"/>
            <a:t>- </a:t>
          </a:r>
          <a:r>
            <a:rPr lang="ar-SA" sz="2400" b="1" u="none" kern="1200" dirty="0"/>
            <a:t>في </a:t>
          </a:r>
          <a:r>
            <a:rPr lang="ar-EG" sz="2400" b="1" u="none" kern="1200" dirty="0"/>
            <a:t>1/5 </a:t>
          </a:r>
          <a:r>
            <a:rPr lang="ar-SA" sz="2400" b="1" u="none" kern="1200" dirty="0"/>
            <a:t>تم شراء بضاعة بمبلغ 40.000 جنيه، وشراء حاسبات آلية بمبلغ 15.000 جنيه، وسددت القيمة نقداً.</a:t>
          </a:r>
          <a:endParaRPr lang="ar-EG" sz="2400" b="1" u="none" kern="1200" dirty="0"/>
        </a:p>
        <a:p>
          <a:pPr marL="0" lvl="0" indent="0" algn="r" defTabSz="1422400" rtl="1">
            <a:lnSpc>
              <a:spcPct val="90000"/>
            </a:lnSpc>
            <a:spcBef>
              <a:spcPct val="0"/>
            </a:spcBef>
            <a:spcAft>
              <a:spcPct val="35000"/>
            </a:spcAft>
            <a:buNone/>
          </a:pPr>
          <a:r>
            <a:rPr lang="ar-SA" sz="2400" b="1" u="none" kern="1200" dirty="0"/>
            <a:t>في </a:t>
          </a:r>
          <a:r>
            <a:rPr lang="ar-EG" sz="2400" b="1" u="none" kern="1200" dirty="0"/>
            <a:t>1/6 </a:t>
          </a:r>
          <a:r>
            <a:rPr lang="ar-SA" sz="2400" b="1" u="none" kern="1200" dirty="0"/>
            <a:t>تم تحرير كمبيالة بالمبلغ المستحق للدائنين.</a:t>
          </a:r>
          <a:endParaRPr lang="en-US" sz="2800" b="0" u="none" kern="1200" dirty="0"/>
        </a:p>
      </dsp:txBody>
      <dsp:txXfrm>
        <a:off x="131120" y="131120"/>
        <a:ext cx="8500760" cy="42145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kern="1200" dirty="0"/>
            <a:t>تعبر الأصول عن الموارد الاقتصادية التي تمتلكها المنشأة ويتوقع الاستفادة منها مستقبلاً. </a:t>
          </a:r>
          <a:endParaRPr lang="en-US" sz="3200" kern="1200" dirty="0"/>
        </a:p>
        <a:p>
          <a:pPr marL="0" lvl="0" indent="0" algn="r" defTabSz="1422400" rtl="1">
            <a:lnSpc>
              <a:spcPct val="90000"/>
            </a:lnSpc>
            <a:spcBef>
              <a:spcPct val="0"/>
            </a:spcBef>
            <a:spcAft>
              <a:spcPct val="35000"/>
            </a:spcAft>
            <a:buNone/>
          </a:pPr>
          <a:r>
            <a:rPr lang="ar-SA" sz="3200" kern="1200" dirty="0"/>
            <a:t>يمكن أن تكون الأصول في شكل مادي ملموس مثل الأراضي، المباني، الآلات، الأثاث، البضاعة، أو تكون في صورة غير ملموسة مثل العلامات التجارية، حقوق الاختراع أو تكون في صورة حقوق للمنشأة طرف الغير مثل المستحق للمنشأة طرف العملاء أو أوراق القبض . </a:t>
          </a: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31120" y="131120"/>
        <a:ext cx="8119760" cy="421451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EG" sz="3200" b="1" kern="1200" dirty="0"/>
            <a:t>حدد الإجابة الصحيحة لكل من العبارات التالية:</a:t>
          </a:r>
        </a:p>
        <a:p>
          <a:pPr marL="0" lvl="0" indent="0" algn="r" defTabSz="1422400" rtl="1">
            <a:lnSpc>
              <a:spcPct val="90000"/>
            </a:lnSpc>
            <a:spcBef>
              <a:spcPct val="0"/>
            </a:spcBef>
            <a:spcAft>
              <a:spcPct val="35000"/>
            </a:spcAft>
            <a:buNone/>
          </a:pPr>
          <a:r>
            <a:rPr lang="ar-SA" sz="3200" kern="1200" dirty="0"/>
            <a:t>1- الموارد الاقتصادية التي تمتلكها المنشأة ويتوقع الاستفادة منها مستقبلاً:</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أ – الأصول</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ب – الخصوم</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ج- الإيرادات</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د – المصروفات</a:t>
          </a:r>
          <a:endParaRPr lang="en-US" sz="3200" kern="1200" dirty="0"/>
        </a:p>
      </dsp:txBody>
      <dsp:txXfrm>
        <a:off x="131120" y="131120"/>
        <a:ext cx="8119760" cy="421451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EG" sz="3200" b="1" kern="1200" dirty="0"/>
            <a:t>حدد الإجابة الصحيحة لكل من العبارات التالية:</a:t>
          </a:r>
        </a:p>
        <a:p>
          <a:pPr marL="0" lvl="0" indent="0" algn="r" defTabSz="1422400" rtl="1">
            <a:lnSpc>
              <a:spcPct val="90000"/>
            </a:lnSpc>
            <a:spcBef>
              <a:spcPct val="0"/>
            </a:spcBef>
            <a:spcAft>
              <a:spcPct val="35000"/>
            </a:spcAft>
            <a:buNone/>
          </a:pPr>
          <a:r>
            <a:rPr lang="ar-EG" sz="3200" kern="1200" dirty="0"/>
            <a:t>2</a:t>
          </a:r>
          <a:r>
            <a:rPr lang="ar-SA" sz="3200" kern="1200" dirty="0"/>
            <a:t>- تعتبر المدفوعات المقدمة من المنشأة للحصول على خدمات في المستقبل: </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أ – أصول</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ب – خصوم</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ج- حقوق ملكية</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د – إيرادات</a:t>
          </a:r>
          <a:endParaRPr lang="en-US" sz="3200" kern="1200" dirty="0"/>
        </a:p>
      </dsp:txBody>
      <dsp:txXfrm>
        <a:off x="131120" y="131120"/>
        <a:ext cx="8119760" cy="421451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8392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EG" sz="3200" b="1" kern="1200" dirty="0"/>
            <a:t>حدد الإجابة الصحيحة لكل من العبارات التالية:</a:t>
          </a:r>
        </a:p>
        <a:p>
          <a:pPr marL="0" lvl="0" indent="0" algn="r" defTabSz="1422400" rtl="1">
            <a:lnSpc>
              <a:spcPct val="90000"/>
            </a:lnSpc>
            <a:spcBef>
              <a:spcPct val="0"/>
            </a:spcBef>
            <a:spcAft>
              <a:spcPct val="35000"/>
            </a:spcAft>
            <a:buNone/>
          </a:pPr>
          <a:r>
            <a:rPr lang="ar-EG" sz="3200" kern="1200" dirty="0"/>
            <a:t>3</a:t>
          </a:r>
          <a:r>
            <a:rPr lang="ar-SA" sz="3200" kern="1200" dirty="0"/>
            <a:t>- أي من الأحداث التالية لا يؤثر في المعادلة المحاسبية:</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أ – شراء أثاث على الحساب</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ب - سداد مصروفات بشيك</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ج- قيام مالك المنشأة بسحب نقدية لاستخدام شخصي</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د – وفاة مالك المنشأة</a:t>
          </a:r>
          <a:endParaRPr lang="en-US" sz="3200" kern="1200" dirty="0"/>
        </a:p>
      </dsp:txBody>
      <dsp:txXfrm>
        <a:off x="131120" y="131120"/>
        <a:ext cx="8576960" cy="421451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EG" sz="3200" b="1" kern="1200" dirty="0"/>
            <a:t>حدد الإجابة الصحيحة لكل من العبارات التالية:</a:t>
          </a:r>
        </a:p>
        <a:p>
          <a:pPr marL="0" lvl="0" indent="0" algn="r" defTabSz="1422400" rtl="1">
            <a:lnSpc>
              <a:spcPct val="90000"/>
            </a:lnSpc>
            <a:spcBef>
              <a:spcPct val="0"/>
            </a:spcBef>
            <a:spcAft>
              <a:spcPct val="35000"/>
            </a:spcAft>
            <a:buNone/>
          </a:pPr>
          <a:r>
            <a:rPr lang="ar-EG" sz="3200" kern="1200" dirty="0"/>
            <a:t>4</a:t>
          </a:r>
          <a:r>
            <a:rPr lang="ar-SA" sz="3200" kern="1200" dirty="0"/>
            <a:t>- قد يصاحب الزيادة في أحد الأصول:</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أ – زيادة مماثلة في أحد الخصوم</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ب – نقص مماثل في أصل آخر</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ج- زيادة في حقوق الملكية</a:t>
          </a:r>
          <a:endParaRPr lang="en-US" sz="3200" kern="1200" dirty="0"/>
        </a:p>
        <a:p>
          <a:pPr marL="0" lvl="0" indent="0" algn="r" defTabSz="1422400" rtl="1">
            <a:lnSpc>
              <a:spcPct val="90000"/>
            </a:lnSpc>
            <a:spcBef>
              <a:spcPct val="0"/>
            </a:spcBef>
            <a:spcAft>
              <a:spcPct val="35000"/>
            </a:spcAft>
            <a:buNone/>
          </a:pPr>
          <a:r>
            <a:rPr lang="ar-EG" sz="3200" kern="1200" dirty="0"/>
            <a:t>	د- أي</a:t>
          </a:r>
          <a:r>
            <a:rPr lang="ar-SA" sz="3200" kern="1200" dirty="0"/>
            <a:t> </a:t>
          </a:r>
          <a:r>
            <a:rPr lang="ar-EG" sz="3200" kern="1200" dirty="0"/>
            <a:t>م</a:t>
          </a:r>
          <a:r>
            <a:rPr lang="ar-SA" sz="3200" kern="1200" dirty="0"/>
            <a:t>ما سبق.</a:t>
          </a:r>
          <a:endParaRPr lang="en-US" sz="3200" kern="1200" dirty="0"/>
        </a:p>
      </dsp:txBody>
      <dsp:txXfrm>
        <a:off x="131120" y="131120"/>
        <a:ext cx="8119760" cy="4214510"/>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EG" sz="3200" b="1" kern="1200" dirty="0"/>
            <a:t>حدد الإجابة الصحيحة لكل من العبارات التالية:</a:t>
          </a:r>
        </a:p>
        <a:p>
          <a:pPr marL="0" lvl="0" indent="0" algn="r" defTabSz="1422400" rtl="1">
            <a:lnSpc>
              <a:spcPct val="90000"/>
            </a:lnSpc>
            <a:spcBef>
              <a:spcPct val="0"/>
            </a:spcBef>
            <a:spcAft>
              <a:spcPct val="35000"/>
            </a:spcAft>
            <a:buNone/>
          </a:pPr>
          <a:r>
            <a:rPr lang="ar-EG" sz="3200" kern="1200" dirty="0"/>
            <a:t>5</a:t>
          </a:r>
          <a:r>
            <a:rPr lang="ar-SA" sz="3200" kern="1200" dirty="0"/>
            <a:t>- الحصول على قرض من البنك وإيداعه بالحساب الجاري للمنشأة يؤثر على المعادلة المحاسبية:</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أ – زيادة أصل ونقص أصل</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ب – زيادة أصل وزيادة خصم</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ج- نقص خصم وزيادة حقوق الملكية</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د – زيادة خصم وزيادة حقوق الملكية</a:t>
          </a:r>
          <a:endParaRPr lang="en-US" sz="3200" kern="1200" dirty="0"/>
        </a:p>
      </dsp:txBody>
      <dsp:txXfrm>
        <a:off x="131120" y="131120"/>
        <a:ext cx="8119760" cy="42145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kern="1200" dirty="0"/>
            <a:t>يمكن تقسيم الأصول إلى  المجموعات التالية </a:t>
          </a:r>
          <a:r>
            <a:rPr lang="ar-EG" sz="3200" kern="1200" dirty="0"/>
            <a:t>:</a:t>
          </a:r>
          <a:endParaRPr lang="en-US" sz="3200" kern="1200" dirty="0"/>
        </a:p>
        <a:p>
          <a:pPr marL="0" lvl="0" indent="0" algn="r" defTabSz="1422400" rtl="1">
            <a:lnSpc>
              <a:spcPct val="90000"/>
            </a:lnSpc>
            <a:spcBef>
              <a:spcPct val="0"/>
            </a:spcBef>
            <a:spcAft>
              <a:spcPct val="35000"/>
            </a:spcAft>
            <a:buNone/>
          </a:pPr>
          <a:r>
            <a:rPr lang="ar-SA" sz="3200" b="1" kern="1200" dirty="0"/>
            <a:t>أ - الأصول الثابتة  </a:t>
          </a:r>
          <a:r>
            <a:rPr lang="en-US" sz="3200" b="1" kern="1200" dirty="0"/>
            <a:t>Fixed Assets</a:t>
          </a:r>
          <a:endParaRPr lang="en-US" sz="3200" kern="1200" dirty="0"/>
        </a:p>
        <a:p>
          <a:pPr marL="0" lvl="0" indent="0" algn="r" defTabSz="1422400" rtl="1">
            <a:lnSpc>
              <a:spcPct val="90000"/>
            </a:lnSpc>
            <a:spcBef>
              <a:spcPct val="0"/>
            </a:spcBef>
            <a:spcAft>
              <a:spcPct val="35000"/>
            </a:spcAft>
            <a:buNone/>
          </a:pPr>
          <a:r>
            <a:rPr lang="ar-SA" sz="3200" b="1" kern="1200" dirty="0"/>
            <a:t>ب - الأصول المتداولة   </a:t>
          </a:r>
          <a:r>
            <a:rPr lang="en-US" sz="3200" b="1" kern="1200" dirty="0"/>
            <a:t>Current Assets</a:t>
          </a:r>
          <a:endParaRPr lang="en-US" sz="3200" kern="1200" dirty="0"/>
        </a:p>
        <a:p>
          <a:pPr marL="0" lvl="0" indent="0" algn="r" defTabSz="1422400" rtl="1">
            <a:lnSpc>
              <a:spcPct val="90000"/>
            </a:lnSpc>
            <a:spcBef>
              <a:spcPct val="0"/>
            </a:spcBef>
            <a:spcAft>
              <a:spcPct val="35000"/>
            </a:spcAft>
            <a:buNone/>
          </a:pPr>
          <a:r>
            <a:rPr lang="ar-SA" sz="3200" b="1" kern="1200" dirty="0"/>
            <a:t>ج- الأصول غير الملموسة </a:t>
          </a:r>
          <a:r>
            <a:rPr lang="en-US" sz="3200" b="1" kern="1200" dirty="0"/>
            <a:t>Intangible Assets</a:t>
          </a:r>
          <a:endParaRPr lang="en-US" sz="3200" kern="1200" dirty="0"/>
        </a:p>
        <a:p>
          <a:pPr marL="0" lvl="0" indent="0" algn="r" defTabSz="1422400" rtl="1">
            <a:lnSpc>
              <a:spcPct val="90000"/>
            </a:lnSpc>
            <a:spcBef>
              <a:spcPct val="0"/>
            </a:spcBef>
            <a:spcAft>
              <a:spcPct val="35000"/>
            </a:spcAft>
            <a:buNone/>
          </a:pPr>
          <a:r>
            <a:rPr lang="ar-SA" sz="3200" b="1" kern="1200" dirty="0"/>
            <a:t>د - الارصدة المدينة الاخرى</a:t>
          </a:r>
          <a:endParaRPr lang="ar-EG" sz="3200" b="1" kern="1200" dirty="0"/>
        </a:p>
        <a:p>
          <a:pPr marL="0" lvl="0" indent="0" algn="r" defTabSz="1422400" rtl="1">
            <a:lnSpc>
              <a:spcPct val="90000"/>
            </a:lnSpc>
            <a:spcBef>
              <a:spcPct val="0"/>
            </a:spcBef>
            <a:spcAft>
              <a:spcPct val="35000"/>
            </a:spcAft>
            <a:buNone/>
          </a:pPr>
          <a:endParaRPr lang="ar-EG" sz="3200" b="1" kern="1200" dirty="0"/>
        </a:p>
        <a:p>
          <a:pPr marL="0" lvl="0" indent="0" algn="r" defTabSz="1422400" rtl="1">
            <a:lnSpc>
              <a:spcPct val="90000"/>
            </a:lnSpc>
            <a:spcBef>
              <a:spcPct val="0"/>
            </a:spcBef>
            <a:spcAft>
              <a:spcPct val="35000"/>
            </a:spcAft>
            <a:buNone/>
          </a:pPr>
          <a:endParaRPr lang="en-US" sz="3200" kern="1200" dirty="0"/>
        </a:p>
      </dsp:txBody>
      <dsp:txXfrm>
        <a:off x="131120" y="131120"/>
        <a:ext cx="8119760" cy="42145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80060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solidFill>
                <a:srgbClr val="FFFF00"/>
              </a:solidFill>
            </a:rPr>
            <a:t>أ - الأصول الثابتة  </a:t>
          </a:r>
          <a:r>
            <a:rPr lang="en-US" sz="3200" b="1" kern="1200" dirty="0">
              <a:solidFill>
                <a:srgbClr val="FFFF00"/>
              </a:solidFill>
            </a:rPr>
            <a:t>Fixed Assets</a:t>
          </a:r>
          <a:endParaRPr lang="en-US" sz="3200" kern="1200" dirty="0">
            <a:solidFill>
              <a:srgbClr val="FFFF00"/>
            </a:solidFill>
          </a:endParaRPr>
        </a:p>
        <a:p>
          <a:pPr marL="0" lvl="0" indent="0" algn="r" defTabSz="1422400" rtl="1">
            <a:lnSpc>
              <a:spcPct val="90000"/>
            </a:lnSpc>
            <a:spcBef>
              <a:spcPct val="0"/>
            </a:spcBef>
            <a:spcAft>
              <a:spcPct val="35000"/>
            </a:spcAft>
            <a:buNone/>
          </a:pPr>
          <a:r>
            <a:rPr lang="ar-SA" sz="2800" kern="1200" dirty="0"/>
            <a:t>هي الأصول الملموسة التي تقتنيها المنشأة بغرض استخدامها في مزاولة نشاطها وليس بغرض إعادة بيعها مثل الأراضي، المباني، الآلات، السيارات، الآلات. </a:t>
          </a:r>
          <a:endParaRPr lang="ar-EG" sz="2800" kern="1200" dirty="0"/>
        </a:p>
        <a:p>
          <a:pPr marL="0" lvl="0" indent="0" algn="r" defTabSz="1422400" rtl="1">
            <a:lnSpc>
              <a:spcPct val="90000"/>
            </a:lnSpc>
            <a:spcBef>
              <a:spcPct val="0"/>
            </a:spcBef>
            <a:spcAft>
              <a:spcPct val="35000"/>
            </a:spcAft>
            <a:buNone/>
          </a:pPr>
          <a:r>
            <a:rPr lang="ar-SA" sz="2800" kern="1200" dirty="0"/>
            <a:t>في ضوء معيار المحاسبة المصري رقم ( 10 )المعدل 2015 م  الاصول الثابتة واهلاكاتها فان الاصول الثابتة هى أصول مادية ملموسة تتميز بما يلى:</a:t>
          </a:r>
          <a:endParaRPr lang="en-US" sz="2800" kern="1200" dirty="0"/>
        </a:p>
        <a:p>
          <a:pPr marL="0" lvl="0" indent="0" algn="r" defTabSz="1422400" rtl="1">
            <a:lnSpc>
              <a:spcPct val="90000"/>
            </a:lnSpc>
            <a:spcBef>
              <a:spcPct val="0"/>
            </a:spcBef>
            <a:spcAft>
              <a:spcPct val="35000"/>
            </a:spcAft>
            <a:buNone/>
          </a:pPr>
          <a:r>
            <a:rPr lang="en-US" sz="2800" kern="1200" dirty="0"/>
            <a:t>  -</a:t>
          </a:r>
          <a:r>
            <a:rPr lang="ar-SA" sz="2800" kern="1200" dirty="0"/>
            <a:t>تحتفظ بها المنشأة لاستخدامها فى إنتاج أو توفير السلع أو الخدمات، أو لتأجيرها للغير، أو لأغراضها الادارية.</a:t>
          </a:r>
          <a:endParaRPr lang="en-US" sz="2800" kern="1200" dirty="0"/>
        </a:p>
        <a:p>
          <a:pPr marL="0" lvl="0" indent="0" algn="r" defTabSz="1422400" rtl="1">
            <a:lnSpc>
              <a:spcPct val="90000"/>
            </a:lnSpc>
            <a:spcBef>
              <a:spcPct val="0"/>
            </a:spcBef>
            <a:spcAft>
              <a:spcPct val="35000"/>
            </a:spcAft>
            <a:buNone/>
          </a:pPr>
          <a:r>
            <a:rPr lang="en-US" sz="2800" kern="1200" dirty="0"/>
            <a:t> -</a:t>
          </a:r>
          <a:r>
            <a:rPr lang="ar-SA" sz="2800" kern="1200" dirty="0"/>
            <a:t>من المتوقع استخدامها على مدار اكثر من فترة محاسبية واحدة.</a:t>
          </a:r>
          <a:endParaRPr lang="en-US" sz="3200" kern="1200" dirty="0"/>
        </a:p>
      </dsp:txBody>
      <dsp:txXfrm>
        <a:off x="140605" y="140605"/>
        <a:ext cx="8100790" cy="45193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solidFill>
                <a:srgbClr val="FFFF00"/>
              </a:solidFill>
            </a:rPr>
            <a:t>ب - الأصول المتداولة   </a:t>
          </a:r>
          <a:r>
            <a:rPr lang="en-US" sz="3200" b="1" kern="1200" dirty="0">
              <a:solidFill>
                <a:srgbClr val="FFFF00"/>
              </a:solidFill>
            </a:rPr>
            <a:t>Current Assets</a:t>
          </a:r>
          <a:endParaRPr lang="en-US" sz="3200" kern="1200" dirty="0">
            <a:solidFill>
              <a:srgbClr val="FFFF00"/>
            </a:solidFill>
          </a:endParaRPr>
        </a:p>
        <a:p>
          <a:pPr marL="0" lvl="0" indent="0" algn="r" defTabSz="1422400" rtl="1">
            <a:lnSpc>
              <a:spcPct val="90000"/>
            </a:lnSpc>
            <a:spcBef>
              <a:spcPct val="0"/>
            </a:spcBef>
            <a:spcAft>
              <a:spcPct val="35000"/>
            </a:spcAft>
            <a:buNone/>
          </a:pPr>
          <a:r>
            <a:rPr lang="ar-SA" sz="3200" kern="1200" dirty="0"/>
            <a:t>تتضمن النقدية بالخزينة أو بالبنك والأصول التي ينتظر تحويلها إلى نقدية خلال السنة المالية أو دورة التشغيل أيهما أطول مثل المخزون، المدينون، أوراق القبض. </a:t>
          </a:r>
          <a:endParaRPr lang="ar-EG" sz="3200" kern="1200" dirty="0"/>
        </a:p>
        <a:p>
          <a:pPr marL="0" lvl="0" indent="0" algn="r" defTabSz="1422400" rtl="1">
            <a:lnSpc>
              <a:spcPct val="90000"/>
            </a:lnSpc>
            <a:spcBef>
              <a:spcPct val="0"/>
            </a:spcBef>
            <a:spcAft>
              <a:spcPct val="35000"/>
            </a:spcAft>
            <a:buNone/>
          </a:pPr>
          <a:r>
            <a:rPr lang="ar-SA" sz="3200" kern="1200" dirty="0"/>
            <a:t>يقصد بدور</a:t>
          </a:r>
          <a:r>
            <a:rPr lang="ar-EG" sz="3200" kern="1200" dirty="0"/>
            <a:t>ة</a:t>
          </a:r>
          <a:r>
            <a:rPr lang="ar-SA" sz="3200" kern="1200" dirty="0"/>
            <a:t> التشغيل الفترة الزمنية التي تبدأ منذ شراء السلع وعناصر الإنتاج وحتى البيع وتحصيل قيمة المبيعات. </a:t>
          </a:r>
          <a:endParaRPr lang="ar-EG" sz="3200" kern="1200" dirty="0"/>
        </a:p>
        <a:p>
          <a:pPr marL="0" lvl="0" indent="0" algn="r" defTabSz="1422400" rtl="1">
            <a:lnSpc>
              <a:spcPct val="90000"/>
            </a:lnSpc>
            <a:spcBef>
              <a:spcPct val="0"/>
            </a:spcBef>
            <a:spcAft>
              <a:spcPct val="35000"/>
            </a:spcAft>
            <a:buNone/>
          </a:pPr>
          <a:endParaRPr lang="ar-EG" sz="3200" b="1" kern="1200" dirty="0"/>
        </a:p>
        <a:p>
          <a:pPr marL="0" lvl="0" indent="0" algn="r" defTabSz="1422400" rtl="1">
            <a:lnSpc>
              <a:spcPct val="90000"/>
            </a:lnSpc>
            <a:spcBef>
              <a:spcPct val="0"/>
            </a:spcBef>
            <a:spcAft>
              <a:spcPct val="35000"/>
            </a:spcAft>
            <a:buNone/>
          </a:pPr>
          <a:endParaRPr lang="en-US" sz="3200" kern="1200" dirty="0"/>
        </a:p>
      </dsp:txBody>
      <dsp:txXfrm>
        <a:off x="131120" y="131120"/>
        <a:ext cx="8119760" cy="42145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solidFill>
                <a:srgbClr val="FFFF00"/>
              </a:solidFill>
            </a:rPr>
            <a:t>ب - الأصول المتداولة   </a:t>
          </a:r>
          <a:r>
            <a:rPr lang="en-US" sz="3200" b="1" kern="1200" dirty="0">
              <a:solidFill>
                <a:srgbClr val="FFFF00"/>
              </a:solidFill>
            </a:rPr>
            <a:t>Current Assets</a:t>
          </a:r>
          <a:endParaRPr lang="en-US" sz="3200" kern="1200" dirty="0">
            <a:solidFill>
              <a:srgbClr val="FFFF00"/>
            </a:solidFill>
          </a:endParaRPr>
        </a:p>
        <a:p>
          <a:pPr marL="0" lvl="0" indent="0" algn="r" defTabSz="1422400" rtl="1">
            <a:lnSpc>
              <a:spcPct val="90000"/>
            </a:lnSpc>
            <a:spcBef>
              <a:spcPct val="0"/>
            </a:spcBef>
            <a:spcAft>
              <a:spcPct val="35000"/>
            </a:spcAft>
            <a:buNone/>
          </a:pPr>
          <a:r>
            <a:rPr lang="ar-SA" sz="2400" kern="1200" dirty="0"/>
            <a:t>في ضوء ما ورد بمعيار المحاسبة المصري رقم ( 1 ) المعدل 2015 م عرض القوائم المالية فانه يبوب الأصل على أنه أصل متداول عندما يتوفر فيه واحدا  من الشروط التالية:</a:t>
          </a:r>
          <a:endParaRPr lang="en-US" sz="2400" kern="1200" dirty="0"/>
        </a:p>
        <a:p>
          <a:pPr marL="0" lvl="0" indent="0" algn="r" defTabSz="1422400" rtl="1">
            <a:lnSpc>
              <a:spcPct val="90000"/>
            </a:lnSpc>
            <a:spcBef>
              <a:spcPct val="0"/>
            </a:spcBef>
            <a:spcAft>
              <a:spcPct val="35000"/>
            </a:spcAft>
            <a:buNone/>
          </a:pPr>
          <a:r>
            <a:rPr lang="ar-SA" sz="2400" kern="1200" dirty="0"/>
            <a:t>-  عندما يكون من المتوقع تحقق قيمته أو يكون محتفظاً به بغرض البيع أو الاستخدام خلال دورة التشغيل المعتادة للمنشأة.</a:t>
          </a:r>
          <a:endParaRPr lang="en-US" sz="2400" kern="1200" dirty="0"/>
        </a:p>
        <a:p>
          <a:pPr marL="0" lvl="0" indent="0" algn="r" defTabSz="1422400" rtl="1">
            <a:lnSpc>
              <a:spcPct val="90000"/>
            </a:lnSpc>
            <a:spcBef>
              <a:spcPct val="0"/>
            </a:spcBef>
            <a:spcAft>
              <a:spcPct val="35000"/>
            </a:spcAft>
            <a:buNone/>
          </a:pPr>
          <a:r>
            <a:rPr lang="ar-SA" sz="2400" kern="1200" dirty="0"/>
            <a:t>- يتوقع تحقق قيمته خلال اثني عشر شهراً من تاريخ الميزانية.</a:t>
          </a:r>
          <a:endParaRPr lang="en-US" sz="2400" kern="1200" dirty="0"/>
        </a:p>
        <a:p>
          <a:pPr marL="0" lvl="0" indent="0" algn="r" defTabSz="1422400" rtl="1">
            <a:lnSpc>
              <a:spcPct val="90000"/>
            </a:lnSpc>
            <a:spcBef>
              <a:spcPct val="0"/>
            </a:spcBef>
            <a:spcAft>
              <a:spcPct val="35000"/>
            </a:spcAft>
            <a:buNone/>
          </a:pPr>
          <a:r>
            <a:rPr lang="ar-SA" sz="2400" kern="1200" dirty="0"/>
            <a:t>- عندما يحتفظ به أساسا لغرض الاتجار.</a:t>
          </a:r>
          <a:endParaRPr lang="en-US" sz="2400" kern="1200" dirty="0"/>
        </a:p>
        <a:p>
          <a:pPr marL="0" lvl="0" indent="0" algn="r" defTabSz="1422400" rtl="1">
            <a:lnSpc>
              <a:spcPct val="90000"/>
            </a:lnSpc>
            <a:spcBef>
              <a:spcPct val="0"/>
            </a:spcBef>
            <a:spcAft>
              <a:spcPct val="35000"/>
            </a:spcAft>
            <a:buNone/>
          </a:pPr>
          <a:r>
            <a:rPr lang="ar-SA" sz="2400" kern="1200" dirty="0"/>
            <a:t>- إذا كان الأصل يتمثل فى نقدية أو ما فى حكمها ما لم يكن هناك قيود تمنع تبادله أو استخدامه فى سداد التزام لمدة اثنى عشر شهراً على الأقل بعد تاريخ الميزانية.</a:t>
          </a:r>
          <a:endParaRPr lang="en-US" sz="3200" kern="1200" dirty="0"/>
        </a:p>
      </dsp:txBody>
      <dsp:txXfrm>
        <a:off x="131120" y="131120"/>
        <a:ext cx="8119760" cy="421451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solidFill>
                <a:srgbClr val="FFFF00"/>
              </a:solidFill>
            </a:rPr>
            <a:t>ج- الأصول غير الملموسة </a:t>
          </a:r>
          <a:r>
            <a:rPr lang="en-US" sz="3200" b="1" kern="1200" dirty="0">
              <a:solidFill>
                <a:srgbClr val="FFFF00"/>
              </a:solidFill>
            </a:rPr>
            <a:t>Intangible Assets</a:t>
          </a:r>
          <a:endParaRPr lang="ar-EG" sz="3200" b="1" kern="1200" dirty="0">
            <a:solidFill>
              <a:srgbClr val="FFFF00"/>
            </a:solidFill>
          </a:endParaRPr>
        </a:p>
        <a:p>
          <a:pPr marL="0" lvl="0" indent="0" algn="r" defTabSz="1422400" rtl="1">
            <a:lnSpc>
              <a:spcPct val="90000"/>
            </a:lnSpc>
            <a:spcBef>
              <a:spcPct val="0"/>
            </a:spcBef>
            <a:spcAft>
              <a:spcPct val="35000"/>
            </a:spcAft>
            <a:buNone/>
          </a:pPr>
          <a:r>
            <a:rPr lang="ar-SA" sz="2800" kern="1200" dirty="0"/>
            <a:t>هي موارد اقتصادية مملوكة للمنشأة ويتوقع الاستفادة منها مستقبلاً، ولكنها تفتقر إلى الكيان المادي الملموس مثل حق الاختراع، العلامة التجارية، شهرة المحل، حق التأليف، حق النشر.</a:t>
          </a:r>
          <a:endParaRPr lang="en-US" sz="2800" kern="1200" dirty="0"/>
        </a:p>
        <a:p>
          <a:pPr marL="0" lvl="0" indent="0" algn="r" defTabSz="1422400" rtl="1">
            <a:lnSpc>
              <a:spcPct val="90000"/>
            </a:lnSpc>
            <a:spcBef>
              <a:spcPct val="0"/>
            </a:spcBef>
            <a:spcAft>
              <a:spcPct val="35000"/>
            </a:spcAft>
            <a:buNone/>
          </a:pPr>
          <a:r>
            <a:rPr lang="ar-SA" sz="3200" b="1" kern="1200" dirty="0">
              <a:solidFill>
                <a:srgbClr val="FFFF00"/>
              </a:solidFill>
            </a:rPr>
            <a:t>د - الارصدة المدينة الاخرى</a:t>
          </a:r>
          <a:endParaRPr lang="ar-EG" sz="2800" b="1" kern="1200" dirty="0">
            <a:solidFill>
              <a:srgbClr val="FFFF00"/>
            </a:solidFill>
          </a:endParaRPr>
        </a:p>
        <a:p>
          <a:pPr marL="0" lvl="0" indent="0" algn="r" defTabSz="1422400" rtl="1">
            <a:lnSpc>
              <a:spcPct val="90000"/>
            </a:lnSpc>
            <a:spcBef>
              <a:spcPct val="0"/>
            </a:spcBef>
            <a:spcAft>
              <a:spcPct val="35000"/>
            </a:spcAft>
            <a:buNone/>
          </a:pPr>
          <a:r>
            <a:rPr lang="ar-SA" sz="2800" kern="1200" dirty="0"/>
            <a:t>تتضمن المدفوعات المقدمة من المنشأة للحصول على خدمات في المستقبل (المصروفات المقدمة) مثل الإيجار المقدم، التأمين المقدم، كما تتضمن الحقوق المستحقة عن خدمات قدمتها المنشأة في الماضي (الإيرادات المستحقة). </a:t>
          </a:r>
          <a:endParaRPr lang="en-US" sz="2800" kern="1200" dirty="0"/>
        </a:p>
      </dsp:txBody>
      <dsp:txXfrm>
        <a:off x="131120" y="131120"/>
        <a:ext cx="8119760" cy="421451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kern="1200" dirty="0"/>
            <a:t>تعبر الخصوم عن كل التزامات المنشأة تجاه الغير، فهي تمثل مصادر الأموال الخارجية التي تعتمد عليها المنشأة في تمويل أصولها. وقد تكون هذه الالتزامات قصيرة الأجل</a:t>
          </a:r>
          <a:r>
            <a:rPr lang="ar-EG" sz="3200" kern="1200" dirty="0"/>
            <a:t> (متداولة)</a:t>
          </a:r>
          <a:r>
            <a:rPr lang="ar-SA" sz="3200" kern="1200" dirty="0"/>
            <a:t> أو طويلة الأجل. </a:t>
          </a:r>
          <a:endParaRPr lang="en-US" sz="3200" kern="1200" dirty="0"/>
        </a:p>
        <a:p>
          <a:pPr marL="0" lvl="0" indent="0" algn="r" defTabSz="1422400" rtl="1">
            <a:lnSpc>
              <a:spcPct val="90000"/>
            </a:lnSpc>
            <a:spcBef>
              <a:spcPct val="0"/>
            </a:spcBef>
            <a:spcAft>
              <a:spcPct val="35000"/>
            </a:spcAft>
            <a:buNone/>
          </a:pPr>
          <a:r>
            <a:rPr lang="ar-SA" sz="3200" b="1" kern="1200" dirty="0"/>
            <a:t>أ - الالتزامات المتداولة  </a:t>
          </a:r>
          <a:r>
            <a:rPr lang="en-US" sz="3200" b="1" kern="1200" dirty="0"/>
            <a:t>Current Liabilities</a:t>
          </a:r>
          <a:endParaRPr lang="ar-EG" sz="3200" b="1" kern="1200" dirty="0"/>
        </a:p>
        <a:p>
          <a:pPr marL="0" lvl="0" indent="0" algn="r" defTabSz="1422400" rtl="1">
            <a:lnSpc>
              <a:spcPct val="90000"/>
            </a:lnSpc>
            <a:spcBef>
              <a:spcPct val="0"/>
            </a:spcBef>
            <a:spcAft>
              <a:spcPct val="35000"/>
            </a:spcAft>
            <a:buNone/>
          </a:pPr>
          <a:r>
            <a:rPr lang="ar-SA" sz="3200" b="1" kern="1200" dirty="0"/>
            <a:t>ب- الالتزامات طويلة الأجل </a:t>
          </a:r>
          <a:r>
            <a:rPr lang="en-US" sz="3200" b="1" kern="1200" dirty="0"/>
            <a:t>Long-Term Liabilities</a:t>
          </a:r>
          <a:endParaRPr lang="en-US" sz="3200" kern="1200" dirty="0"/>
        </a:p>
      </dsp:txBody>
      <dsp:txXfrm>
        <a:off x="131120" y="131120"/>
        <a:ext cx="8119760" cy="421451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solidFill>
                <a:srgbClr val="FFFF00"/>
              </a:solidFill>
            </a:rPr>
            <a:t>أ - الالتزامات المتداولة  </a:t>
          </a:r>
          <a:r>
            <a:rPr lang="en-US" sz="3200" b="1" kern="1200" dirty="0">
              <a:solidFill>
                <a:srgbClr val="FFFF00"/>
              </a:solidFill>
            </a:rPr>
            <a:t>Current Liabilities</a:t>
          </a:r>
          <a:endParaRPr lang="ar-EG" sz="3200" b="1" kern="1200" dirty="0">
            <a:solidFill>
              <a:srgbClr val="FFFF00"/>
            </a:solidFill>
          </a:endParaRPr>
        </a:p>
        <a:p>
          <a:pPr marL="0" lvl="0" indent="0" algn="r" defTabSz="1422400" rtl="1">
            <a:lnSpc>
              <a:spcPct val="90000"/>
            </a:lnSpc>
            <a:spcBef>
              <a:spcPct val="0"/>
            </a:spcBef>
            <a:spcAft>
              <a:spcPct val="35000"/>
            </a:spcAft>
            <a:buNone/>
          </a:pPr>
          <a:r>
            <a:rPr lang="ar-SA" sz="3200" kern="1200" dirty="0"/>
            <a:t>هي الالتزامات التي يحل ميعاد استحقاقها في الأجل القصير، أي أنها واجبة السداد خلال السنة المالية الجارية أو دورة التشغيل أيهما أطول مثل الدائنون، أوراق الدفع، القروض قصيرة الأجل. </a:t>
          </a:r>
          <a:endParaRPr lang="ar-EG" sz="3200" kern="1200" dirty="0"/>
        </a:p>
        <a:p>
          <a:pPr marL="0" lvl="0" indent="0" algn="r" defTabSz="1422400" rtl="1">
            <a:lnSpc>
              <a:spcPct val="90000"/>
            </a:lnSpc>
            <a:spcBef>
              <a:spcPct val="0"/>
            </a:spcBef>
            <a:spcAft>
              <a:spcPct val="35000"/>
            </a:spcAft>
            <a:buNone/>
          </a:pPr>
          <a:endParaRPr lang="ar-EG" sz="3200" b="1" kern="1200" dirty="0"/>
        </a:p>
        <a:p>
          <a:pPr marL="0" lvl="0" indent="0" algn="r" defTabSz="1422400" rtl="1">
            <a:lnSpc>
              <a:spcPct val="90000"/>
            </a:lnSpc>
            <a:spcBef>
              <a:spcPct val="0"/>
            </a:spcBef>
            <a:spcAft>
              <a:spcPct val="35000"/>
            </a:spcAft>
            <a:buNone/>
          </a:pPr>
          <a:endParaRPr lang="ar-EG" sz="3200" b="1" kern="1200" dirty="0"/>
        </a:p>
      </dsp:txBody>
      <dsp:txXfrm>
        <a:off x="131120" y="131120"/>
        <a:ext cx="8119760" cy="421451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mn-cs"/>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mn-cs"/>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FE7F04F-5084-46A4-9108-39284E94F3CE}" type="slidenum">
              <a:rPr lang="en-US"/>
              <a:pPr/>
              <a:t>‹#›</a:t>
            </a:fld>
            <a:endParaRPr lang="en-US"/>
          </a:p>
        </p:txBody>
      </p:sp>
    </p:spTree>
    <p:extLst>
      <p:ext uri="{BB962C8B-B14F-4D97-AF65-F5344CB8AC3E}">
        <p14:creationId xmlns:p14="http://schemas.microsoft.com/office/powerpoint/2010/main" val="40810788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endParaRPr lang="en-GB">
              <a:latin typeface="Arial" pitchFamily="34" charset="0"/>
            </a:endParaRPr>
          </a:p>
        </p:txBody>
      </p:sp>
      <p:sp>
        <p:nvSpPr>
          <p:cNvPr id="12595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95312C3-AA1A-4544-9A5D-7809155B08E5}" type="slidenum">
              <a:rPr lang="en-US" sz="1200"/>
              <a:pPr algn="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BF464EAA-EE40-484B-A9F7-3FC182D1929B}" type="slidenum">
              <a:rPr lang="en-US"/>
              <a:pPr/>
              <a:t>2</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p:cNvSpPr>
            <a:spLocks noGrp="1"/>
          </p:cNvSpPr>
          <p:nvPr>
            <p:ph type="ftr" sz="quarter" idx="10"/>
          </p:nvPr>
        </p:nvSpPr>
        <p:spPr/>
        <p:txBody>
          <a:bodyPr/>
          <a:lstStyle>
            <a:lvl1pPr>
              <a:defRPr/>
            </a:lvl1pPr>
          </a:lstStyle>
          <a:p>
            <a:r>
              <a:rPr lang="en-US"/>
              <a:t>Copyright ©2014 Pearson Education</a:t>
            </a:r>
          </a:p>
        </p:txBody>
      </p:sp>
      <p:sp>
        <p:nvSpPr>
          <p:cNvPr id="5" name="Slide Number Placeholder 22"/>
          <p:cNvSpPr>
            <a:spLocks noGrp="1"/>
          </p:cNvSpPr>
          <p:nvPr>
            <p:ph type="sldNum" sz="quarter" idx="11"/>
          </p:nvPr>
        </p:nvSpPr>
        <p:spPr/>
        <p:txBody>
          <a:bodyPr/>
          <a:lstStyle>
            <a:lvl1pPr>
              <a:defRPr/>
            </a:lvl1pPr>
          </a:lstStyle>
          <a:p>
            <a:fld id="{6C222347-96BA-47C5-8C7A-1CC6D7B4DE7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40ACA245-E73C-4C33-94A7-7B57C3904A8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4451EB2E-2AD3-45B5-86C1-F45FACBE7E4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4704EE35-A144-43E6-92D3-F17DB4840FA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Footer Placeholder 4"/>
          <p:cNvSpPr>
            <a:spLocks noGrp="1"/>
          </p:cNvSpPr>
          <p:nvPr>
            <p:ph type="ftr" sz="quarter" idx="10"/>
          </p:nvPr>
        </p:nvSpPr>
        <p:spPr/>
        <p:txBody>
          <a:bodyPr/>
          <a:lstStyle>
            <a:lvl1pPr>
              <a:defRPr/>
            </a:lvl1pPr>
          </a:lstStyle>
          <a:p>
            <a:r>
              <a:rPr lang="en-US"/>
              <a:t>Copyright ©2014 Pearson Education</a:t>
            </a:r>
          </a:p>
        </p:txBody>
      </p:sp>
      <p:sp>
        <p:nvSpPr>
          <p:cNvPr id="6" name="Slide Number Placeholder 5"/>
          <p:cNvSpPr>
            <a:spLocks noGrp="1"/>
          </p:cNvSpPr>
          <p:nvPr>
            <p:ph type="sldNum" sz="quarter" idx="11"/>
          </p:nvPr>
        </p:nvSpPr>
        <p:spPr/>
        <p:txBody>
          <a:bodyPr/>
          <a:lstStyle>
            <a:lvl1pPr>
              <a:defRPr/>
            </a:lvl1pPr>
          </a:lstStyle>
          <a:p>
            <a:fld id="{32037407-049D-4C07-864C-95C0C2C7488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Footer Placeholder 6"/>
          <p:cNvSpPr>
            <a:spLocks noGrp="1"/>
          </p:cNvSpPr>
          <p:nvPr>
            <p:ph type="ftr" sz="quarter" idx="10"/>
          </p:nvPr>
        </p:nvSpPr>
        <p:spPr/>
        <p:txBody>
          <a:bodyPr/>
          <a:lstStyle>
            <a:lvl1pPr>
              <a:defRPr/>
            </a:lvl1pPr>
          </a:lstStyle>
          <a:p>
            <a:r>
              <a:rPr lang="en-US"/>
              <a:t>Copyright ©2014 Pearson Education</a:t>
            </a:r>
          </a:p>
        </p:txBody>
      </p:sp>
      <p:sp>
        <p:nvSpPr>
          <p:cNvPr id="8" name="Slide Number Placeholder 7"/>
          <p:cNvSpPr>
            <a:spLocks noGrp="1"/>
          </p:cNvSpPr>
          <p:nvPr>
            <p:ph type="sldNum" sz="quarter" idx="11"/>
          </p:nvPr>
        </p:nvSpPr>
        <p:spPr/>
        <p:txBody>
          <a:bodyPr/>
          <a:lstStyle>
            <a:lvl1pPr>
              <a:defRPr/>
            </a:lvl1pPr>
          </a:lstStyle>
          <a:p>
            <a:fld id="{725A29A3-ACBB-4221-9043-00861EFBC45E}"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Footer Placeholder 2"/>
          <p:cNvSpPr>
            <a:spLocks noGrp="1"/>
          </p:cNvSpPr>
          <p:nvPr>
            <p:ph type="ftr" sz="quarter" idx="10"/>
          </p:nvPr>
        </p:nvSpPr>
        <p:spPr/>
        <p:txBody>
          <a:bodyPr/>
          <a:lstStyle>
            <a:lvl1pPr>
              <a:defRPr/>
            </a:lvl1pPr>
          </a:lstStyle>
          <a:p>
            <a:r>
              <a:rPr lang="en-US"/>
              <a:t>Copyright ©2014 Pearson Education</a:t>
            </a:r>
          </a:p>
        </p:txBody>
      </p:sp>
      <p:sp>
        <p:nvSpPr>
          <p:cNvPr id="4" name="Slide Number Placeholder 3"/>
          <p:cNvSpPr>
            <a:spLocks noGrp="1"/>
          </p:cNvSpPr>
          <p:nvPr>
            <p:ph type="sldNum" sz="quarter" idx="11"/>
          </p:nvPr>
        </p:nvSpPr>
        <p:spPr/>
        <p:txBody>
          <a:bodyPr/>
          <a:lstStyle>
            <a:lvl1pPr>
              <a:defRPr/>
            </a:lvl1pPr>
          </a:lstStyle>
          <a:p>
            <a:fld id="{3BD0E200-4591-404E-84A6-AD967072C4F3}"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Copyright ©2014 Pearson Education</a:t>
            </a:r>
          </a:p>
        </p:txBody>
      </p:sp>
      <p:sp>
        <p:nvSpPr>
          <p:cNvPr id="3" name="Slide Number Placeholder 2"/>
          <p:cNvSpPr>
            <a:spLocks noGrp="1"/>
          </p:cNvSpPr>
          <p:nvPr>
            <p:ph type="sldNum" sz="quarter" idx="11"/>
          </p:nvPr>
        </p:nvSpPr>
        <p:spPr/>
        <p:txBody>
          <a:bodyPr/>
          <a:lstStyle>
            <a:lvl1pPr>
              <a:defRPr/>
            </a:lvl1pPr>
          </a:lstStyle>
          <a:p>
            <a:fld id="{383FE65D-E960-45BD-8B87-5F99C00F43C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Copyright ©2014 Pearson Education</a:t>
            </a:r>
          </a:p>
        </p:txBody>
      </p:sp>
      <p:sp>
        <p:nvSpPr>
          <p:cNvPr id="6" name="Slide Number Placeholder 5"/>
          <p:cNvSpPr>
            <a:spLocks noGrp="1"/>
          </p:cNvSpPr>
          <p:nvPr>
            <p:ph type="sldNum" sz="quarter" idx="11"/>
          </p:nvPr>
        </p:nvSpPr>
        <p:spPr/>
        <p:txBody>
          <a:bodyPr/>
          <a:lstStyle>
            <a:lvl1pPr>
              <a:defRPr/>
            </a:lvl1pPr>
          </a:lstStyle>
          <a:p>
            <a:fld id="{589E5846-04D0-48DC-AA75-F410D064F88B}"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Copyright ©2014 Pearson Education</a:t>
            </a:r>
          </a:p>
        </p:txBody>
      </p:sp>
      <p:sp>
        <p:nvSpPr>
          <p:cNvPr id="6" name="Slide Number Placeholder 5"/>
          <p:cNvSpPr>
            <a:spLocks noGrp="1"/>
          </p:cNvSpPr>
          <p:nvPr>
            <p:ph type="sldNum" sz="quarter" idx="11"/>
          </p:nvPr>
        </p:nvSpPr>
        <p:spPr/>
        <p:txBody>
          <a:bodyPr/>
          <a:lstStyle>
            <a:lvl1pPr>
              <a:defRPr/>
            </a:lvl1pPr>
          </a:lstStyle>
          <a:p>
            <a:fld id="{DF5EC178-6AED-42AA-B060-31F298535CF9}"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5028F223-4777-4DE4-893D-2351CAB397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Footer Placeholder 2"/>
          <p:cNvSpPr>
            <a:spLocks noGrp="1"/>
          </p:cNvSpPr>
          <p:nvPr>
            <p:ph type="ftr" sz="quarter" idx="10"/>
          </p:nvPr>
        </p:nvSpPr>
        <p:spPr/>
        <p:txBody>
          <a:bodyPr/>
          <a:lstStyle>
            <a:lvl1pPr>
              <a:defRPr/>
            </a:lvl1pPr>
          </a:lstStyle>
          <a:p>
            <a:r>
              <a:rPr lang="en-US"/>
              <a:t>Copyright ©2014 Pearson Education</a:t>
            </a:r>
          </a:p>
        </p:txBody>
      </p:sp>
      <p:sp>
        <p:nvSpPr>
          <p:cNvPr id="5" name="Slide Number Placeholder 22"/>
          <p:cNvSpPr>
            <a:spLocks noGrp="1"/>
          </p:cNvSpPr>
          <p:nvPr>
            <p:ph type="sldNum" sz="quarter" idx="11"/>
          </p:nvPr>
        </p:nvSpPr>
        <p:spPr/>
        <p:txBody>
          <a:bodyPr/>
          <a:lstStyle>
            <a:lvl1pPr>
              <a:defRPr/>
            </a:lvl1pPr>
          </a:lstStyle>
          <a:p>
            <a:fld id="{C1EF097E-50D0-4F73-930C-0C7F55D15139}"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7400" cy="5430838"/>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1143000"/>
            <a:ext cx="6019800" cy="5430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24F17DE8-5D47-4BC7-B653-C57401F28B7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2"/>
          <p:cNvSpPr>
            <a:spLocks noGrp="1"/>
          </p:cNvSpPr>
          <p:nvPr>
            <p:ph type="ftr" sz="quarter" idx="10"/>
          </p:nvPr>
        </p:nvSpPr>
        <p:spPr/>
        <p:txBody>
          <a:bodyPr/>
          <a:lstStyle>
            <a:lvl1pPr>
              <a:defRPr/>
            </a:lvl1pPr>
          </a:lstStyle>
          <a:p>
            <a:r>
              <a:rPr lang="en-US"/>
              <a:t>Copyright ©2014 Pearson Education</a:t>
            </a:r>
          </a:p>
        </p:txBody>
      </p:sp>
      <p:sp>
        <p:nvSpPr>
          <p:cNvPr id="6" name="Slide Number Placeholder 22"/>
          <p:cNvSpPr>
            <a:spLocks noGrp="1"/>
          </p:cNvSpPr>
          <p:nvPr>
            <p:ph type="sldNum" sz="quarter" idx="11"/>
          </p:nvPr>
        </p:nvSpPr>
        <p:spPr/>
        <p:txBody>
          <a:bodyPr/>
          <a:lstStyle>
            <a:lvl1pPr>
              <a:defRPr/>
            </a:lvl1pPr>
          </a:lstStyle>
          <a:p>
            <a:fld id="{19A2521D-82C9-46FF-BACB-3C576B4ECEC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2"/>
          <p:cNvSpPr>
            <a:spLocks noGrp="1"/>
          </p:cNvSpPr>
          <p:nvPr>
            <p:ph type="ftr" sz="quarter" idx="10"/>
          </p:nvPr>
        </p:nvSpPr>
        <p:spPr/>
        <p:txBody>
          <a:bodyPr/>
          <a:lstStyle>
            <a:lvl1pPr>
              <a:defRPr/>
            </a:lvl1pPr>
          </a:lstStyle>
          <a:p>
            <a:r>
              <a:rPr lang="en-US"/>
              <a:t>Copyright ©2014 Pearson Education</a:t>
            </a:r>
          </a:p>
        </p:txBody>
      </p:sp>
      <p:sp>
        <p:nvSpPr>
          <p:cNvPr id="8" name="Slide Number Placeholder 22"/>
          <p:cNvSpPr>
            <a:spLocks noGrp="1"/>
          </p:cNvSpPr>
          <p:nvPr>
            <p:ph type="sldNum" sz="quarter" idx="11"/>
          </p:nvPr>
        </p:nvSpPr>
        <p:spPr/>
        <p:txBody>
          <a:bodyPr/>
          <a:lstStyle>
            <a:lvl1pPr>
              <a:defRPr/>
            </a:lvl1pPr>
          </a:lstStyle>
          <a:p>
            <a:fld id="{DF3EFCE2-1733-4DDE-86CE-0EACA0D282D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Copyright ©2014 Pearson Education</a:t>
            </a:r>
          </a:p>
        </p:txBody>
      </p:sp>
      <p:sp>
        <p:nvSpPr>
          <p:cNvPr id="4" name="Slide Number Placeholder 22"/>
          <p:cNvSpPr>
            <a:spLocks noGrp="1"/>
          </p:cNvSpPr>
          <p:nvPr>
            <p:ph type="sldNum" sz="quarter" idx="11"/>
          </p:nvPr>
        </p:nvSpPr>
        <p:spPr/>
        <p:txBody>
          <a:bodyPr/>
          <a:lstStyle>
            <a:lvl1pPr>
              <a:defRPr/>
            </a:lvl1pPr>
          </a:lstStyle>
          <a:p>
            <a:fld id="{A5F013AE-36B7-4666-AD8B-7A223965564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dirty="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r>
              <a:rPr lang="en-US"/>
              <a:t>Copyright ©2014 Pearson Education</a:t>
            </a:r>
          </a:p>
        </p:txBody>
      </p:sp>
      <p:sp>
        <p:nvSpPr>
          <p:cNvPr id="7" name="Slide Number Placeholder 22"/>
          <p:cNvSpPr>
            <a:spLocks noGrp="1"/>
          </p:cNvSpPr>
          <p:nvPr>
            <p:ph type="sldNum" sz="quarter" idx="12"/>
          </p:nvPr>
        </p:nvSpPr>
        <p:spPr/>
        <p:txBody>
          <a:bodyPr/>
          <a:lstStyle>
            <a:lvl1pPr>
              <a:defRPr/>
            </a:lvl1pPr>
          </a:lstStyle>
          <a:p>
            <a:fld id="{B9B61166-B480-4F29-8287-642F983F98D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r>
              <a:rPr lang="en-US"/>
              <a:t>Copyright ©2014 Pearson Education</a:t>
            </a:r>
          </a:p>
        </p:txBody>
      </p:sp>
      <p:sp>
        <p:nvSpPr>
          <p:cNvPr id="7" name="Slide Number Placeholder 22"/>
          <p:cNvSpPr>
            <a:spLocks noGrp="1"/>
          </p:cNvSpPr>
          <p:nvPr>
            <p:ph type="sldNum" sz="quarter" idx="12"/>
          </p:nvPr>
        </p:nvSpPr>
        <p:spPr/>
        <p:txBody>
          <a:bodyPr/>
          <a:lstStyle>
            <a:lvl1pPr>
              <a:defRPr/>
            </a:lvl1pPr>
          </a:lstStyle>
          <a:p>
            <a:fld id="{B723AF99-1F54-40D8-96B6-7B2C5BCAA6C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r>
              <a:rPr lang="en-US"/>
              <a:t>Copyright ©2014 Pearson Education</a:t>
            </a:r>
          </a:p>
        </p:txBody>
      </p:sp>
      <p:sp>
        <p:nvSpPr>
          <p:cNvPr id="6" name="Slide Number Placeholder 22"/>
          <p:cNvSpPr>
            <a:spLocks noGrp="1"/>
          </p:cNvSpPr>
          <p:nvPr>
            <p:ph type="sldNum" sz="quarter" idx="12"/>
          </p:nvPr>
        </p:nvSpPr>
        <p:spPr/>
        <p:txBody>
          <a:bodyPr/>
          <a:lstStyle>
            <a:lvl1pPr>
              <a:defRPr/>
            </a:lvl1pPr>
          </a:lstStyle>
          <a:p>
            <a:fld id="{6E2CA5A0-0F2E-468D-A60B-90D5E3B9128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r>
              <a:rPr lang="en-US"/>
              <a:t>Copyright ©2014 Pearson Education</a:t>
            </a:r>
          </a:p>
        </p:txBody>
      </p:sp>
      <p:sp>
        <p:nvSpPr>
          <p:cNvPr id="6" name="Slide Number Placeholder 22"/>
          <p:cNvSpPr>
            <a:spLocks noGrp="1"/>
          </p:cNvSpPr>
          <p:nvPr>
            <p:ph type="sldNum" sz="quarter" idx="12"/>
          </p:nvPr>
        </p:nvSpPr>
        <p:spPr/>
        <p:txBody>
          <a:bodyPr/>
          <a:lstStyle>
            <a:lvl1pPr>
              <a:defRPr/>
            </a:lvl1pPr>
          </a:lstStyle>
          <a:p>
            <a:fld id="{79CBD847-F4D8-404C-8FAE-B3533271D21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971800" y="6553200"/>
            <a:ext cx="3352800" cy="3048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defRPr>
            </a:lvl1pPr>
          </a:lstStyle>
          <a:p>
            <a:r>
              <a:rPr lang="en-US"/>
              <a:t>Copyright ©2014 Pearson Education</a:t>
            </a:r>
          </a:p>
        </p:txBody>
      </p:sp>
      <p:sp>
        <p:nvSpPr>
          <p:cNvPr id="19" name="Slide Number Placeholder 22"/>
          <p:cNvSpPr>
            <a:spLocks noGrp="1"/>
          </p:cNvSpPr>
          <p:nvPr>
            <p:ph type="sldNum" sz="quarter" idx="4"/>
          </p:nvPr>
        </p:nvSpPr>
        <p:spPr>
          <a:xfrm>
            <a:off x="8153400" y="6492875"/>
            <a:ext cx="762000" cy="365125"/>
          </a:xfrm>
          <a:prstGeom prst="rect">
            <a:avLst/>
          </a:prstGeom>
        </p:spPr>
        <p:txBody>
          <a:bodyPr vert="horz" wrap="square" lIns="91440" tIns="45720" rIns="91440" bIns="45720" numCol="1" anchor="t" anchorCtr="0" compatLnSpc="1">
            <a:prstTxWarp prst="textNoShape">
              <a:avLst/>
            </a:prstTxWarp>
          </a:bodyPr>
          <a:lstStyle>
            <a:lvl1pPr>
              <a:defRPr sz="1000">
                <a:solidFill>
                  <a:schemeClr val="accent2"/>
                </a:solidFill>
              </a:defRPr>
            </a:lvl1pPr>
          </a:lstStyle>
          <a:p>
            <a:fld id="{0F6C3F16-8CC3-4923-96A9-1E7DAF60CB0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43" r:id="rId1"/>
    <p:sldLayoutId id="2147484342" r:id="rId2"/>
    <p:sldLayoutId id="2147484341" r:id="rId3"/>
    <p:sldLayoutId id="2147484340" r:id="rId4"/>
    <p:sldLayoutId id="2147484339" r:id="rId5"/>
    <p:sldLayoutId id="2147484355" r:id="rId6"/>
    <p:sldLayoutId id="2147484356" r:id="rId7"/>
    <p:sldLayoutId id="2147484357" r:id="rId8"/>
    <p:sldLayoutId id="2147484358" r:id="rId9"/>
  </p:sldLayoutIdLst>
  <p:hf hdr="0" dt="0"/>
  <p:txStyles>
    <p:titleStyle>
      <a:lvl1pPr algn="l" rtl="0" eaLnBrk="0" fontAlgn="base" hangingPunct="0">
        <a:spcBef>
          <a:spcPct val="0"/>
        </a:spcBef>
        <a:spcAft>
          <a:spcPct val="0"/>
        </a:spcAft>
        <a:defRPr sz="4000" kern="1200">
          <a:solidFill>
            <a:schemeClr val="tx2"/>
          </a:solidFill>
          <a:latin typeface="+mj-lt"/>
          <a:ea typeface="MS PGothic" pitchFamily="34" charset="-128"/>
          <a:cs typeface="ＭＳ Ｐゴシック" charset="0"/>
        </a:defRPr>
      </a:lvl1pPr>
      <a:lvl2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2pPr>
      <a:lvl3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3pPr>
      <a:lvl4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4pPr>
      <a:lvl5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S PGothic" pitchFamily="34" charset="-128"/>
          <a:cs typeface="ＭＳ Ｐゴシック" charset="0"/>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S PGothic" pitchFamily="34" charset="-128"/>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S PGothic" pitchFamily="34" charset="-128"/>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S PGothic" pitchFamily="34" charset="-128"/>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S PGothic" pitchFamily="34" charset="-128"/>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126991"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26992"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Footer Placeholder 2"/>
          <p:cNvSpPr>
            <a:spLocks noGrp="1"/>
          </p:cNvSpPr>
          <p:nvPr>
            <p:ph type="ftr" sz="quarter" idx="3"/>
          </p:nvPr>
        </p:nvSpPr>
        <p:spPr>
          <a:xfrm>
            <a:off x="2971800" y="6553200"/>
            <a:ext cx="3352800" cy="3048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defRPr>
            </a:lvl1pPr>
          </a:lstStyle>
          <a:p>
            <a:r>
              <a:rPr lang="en-US"/>
              <a:t>Copyright ©2014 Pearson Education</a:t>
            </a:r>
          </a:p>
        </p:txBody>
      </p:sp>
      <p:sp>
        <p:nvSpPr>
          <p:cNvPr id="21" name="Slide Number Placeholder 22"/>
          <p:cNvSpPr>
            <a:spLocks noGrp="1"/>
          </p:cNvSpPr>
          <p:nvPr>
            <p:ph type="sldNum" sz="quarter" idx="4"/>
          </p:nvPr>
        </p:nvSpPr>
        <p:spPr>
          <a:xfrm>
            <a:off x="8153400" y="6492875"/>
            <a:ext cx="762000" cy="365125"/>
          </a:xfrm>
          <a:prstGeom prst="rect">
            <a:avLst/>
          </a:prstGeom>
        </p:spPr>
        <p:txBody>
          <a:bodyPr vert="horz" wrap="square" lIns="91440" tIns="45720" rIns="91440" bIns="45720" numCol="1" anchor="t" anchorCtr="0" compatLnSpc="1">
            <a:prstTxWarp prst="textNoShape">
              <a:avLst/>
            </a:prstTxWarp>
          </a:bodyPr>
          <a:lstStyle>
            <a:lvl1pPr>
              <a:defRPr sz="1000">
                <a:solidFill>
                  <a:srgbClr val="53548A"/>
                </a:solidFill>
              </a:defRPr>
            </a:lvl1pPr>
          </a:lstStyle>
          <a:p>
            <a:fld id="{2C7403D2-2797-43AE-A884-B3BC60312E9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44" r:id="rId1"/>
    <p:sldLayoutId id="2147484345" r:id="rId2"/>
    <p:sldLayoutId id="2147484346" r:id="rId3"/>
    <p:sldLayoutId id="2147484347" r:id="rId4"/>
    <p:sldLayoutId id="2147484348" r:id="rId5"/>
    <p:sldLayoutId id="2147484349" r:id="rId6"/>
    <p:sldLayoutId id="2147484350" r:id="rId7"/>
    <p:sldLayoutId id="2147484351" r:id="rId8"/>
    <p:sldLayoutId id="2147484352" r:id="rId9"/>
    <p:sldLayoutId id="2147484353" r:id="rId10"/>
    <p:sldLayoutId id="2147484354" r:id="rId11"/>
  </p:sldLayoutIdLst>
  <p:hf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ea typeface="MS PGothic" pitchFamily="34" charset="-128"/>
        </a:defRPr>
      </a:lvl2pPr>
      <a:lvl3pPr algn="l" rtl="0" eaLnBrk="0" fontAlgn="base" hangingPunct="0">
        <a:spcBef>
          <a:spcPct val="0"/>
        </a:spcBef>
        <a:spcAft>
          <a:spcPct val="0"/>
        </a:spcAft>
        <a:defRPr sz="4000">
          <a:solidFill>
            <a:schemeClr val="tx2"/>
          </a:solidFill>
          <a:latin typeface="Trebuchet MS" pitchFamily="34" charset="0"/>
          <a:ea typeface="MS PGothic" pitchFamily="34" charset="-128"/>
        </a:defRPr>
      </a:lvl3pPr>
      <a:lvl4pPr algn="l" rtl="0" eaLnBrk="0" fontAlgn="base" hangingPunct="0">
        <a:spcBef>
          <a:spcPct val="0"/>
        </a:spcBef>
        <a:spcAft>
          <a:spcPct val="0"/>
        </a:spcAft>
        <a:defRPr sz="4000">
          <a:solidFill>
            <a:schemeClr val="tx2"/>
          </a:solidFill>
          <a:latin typeface="Trebuchet MS" pitchFamily="34" charset="0"/>
          <a:ea typeface="MS PGothic" pitchFamily="34" charset="-128"/>
        </a:defRPr>
      </a:lvl4pPr>
      <a:lvl5pPr algn="l" rtl="0" eaLnBrk="0" fontAlgn="base" hangingPunct="0">
        <a:spcBef>
          <a:spcPct val="0"/>
        </a:spcBef>
        <a:spcAft>
          <a:spcPct val="0"/>
        </a:spcAft>
        <a:defRPr sz="4000">
          <a:solidFill>
            <a:schemeClr val="tx2"/>
          </a:solidFill>
          <a:latin typeface="Trebuchet MS" pitchFamily="34" charset="0"/>
          <a:ea typeface="MS PGothic" pitchFamily="34" charset="-128"/>
        </a:defRPr>
      </a:lvl5pPr>
      <a:lvl6pPr marL="457200" algn="l" rtl="0" eaLnBrk="0" fontAlgn="base" hangingPunct="0">
        <a:spcBef>
          <a:spcPct val="0"/>
        </a:spcBef>
        <a:spcAft>
          <a:spcPct val="0"/>
        </a:spcAft>
        <a:defRPr sz="4000">
          <a:solidFill>
            <a:schemeClr val="tx2"/>
          </a:solidFill>
          <a:latin typeface="Trebuchet MS" pitchFamily="34" charset="0"/>
          <a:ea typeface="MS PGothic" pitchFamily="34" charset="-128"/>
        </a:defRPr>
      </a:lvl6pPr>
      <a:lvl7pPr marL="914400" algn="l" rtl="0" eaLnBrk="0" fontAlgn="base" hangingPunct="0">
        <a:spcBef>
          <a:spcPct val="0"/>
        </a:spcBef>
        <a:spcAft>
          <a:spcPct val="0"/>
        </a:spcAft>
        <a:defRPr sz="4000">
          <a:solidFill>
            <a:schemeClr val="tx2"/>
          </a:solidFill>
          <a:latin typeface="Trebuchet MS" pitchFamily="34" charset="0"/>
          <a:ea typeface="MS PGothic" pitchFamily="34" charset="-128"/>
        </a:defRPr>
      </a:lvl7pPr>
      <a:lvl8pPr marL="1371600" algn="l" rtl="0" eaLnBrk="0" fontAlgn="base" hangingPunct="0">
        <a:spcBef>
          <a:spcPct val="0"/>
        </a:spcBef>
        <a:spcAft>
          <a:spcPct val="0"/>
        </a:spcAft>
        <a:defRPr sz="4000">
          <a:solidFill>
            <a:schemeClr val="tx2"/>
          </a:solidFill>
          <a:latin typeface="Trebuchet MS" pitchFamily="34" charset="0"/>
          <a:ea typeface="MS PGothic" pitchFamily="34" charset="-128"/>
        </a:defRPr>
      </a:lvl8pPr>
      <a:lvl9pPr marL="1828800" algn="l" rtl="0" eaLnBrk="0" fontAlgn="base" hangingPunct="0">
        <a:spcBef>
          <a:spcPct val="0"/>
        </a:spcBef>
        <a:spcAft>
          <a:spcPct val="0"/>
        </a:spcAft>
        <a:defRPr sz="4000">
          <a:solidFill>
            <a:schemeClr val="tx2"/>
          </a:solidFill>
          <a:latin typeface="Trebuchet MS" pitchFamily="34" charset="0"/>
          <a:ea typeface="MS PGothic" pitchFamily="34" charset="-128"/>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a:solidFill>
            <a:schemeClr val="accent2"/>
          </a:solidFill>
          <a:latin typeface="+mn-lt"/>
          <a:ea typeface="+mn-ea"/>
        </a:defRPr>
      </a:lvl2pPr>
      <a:lvl3pPr marL="922338" indent="-219075" algn="l" rtl="0" eaLnBrk="0" fontAlgn="base" hangingPunct="0">
        <a:spcBef>
          <a:spcPts val="300"/>
        </a:spcBef>
        <a:spcAft>
          <a:spcPct val="0"/>
        </a:spcAft>
        <a:buClr>
          <a:schemeClr val="accent1"/>
        </a:buClr>
        <a:buFont typeface="Wingdings 2" pitchFamily="18" charset="2"/>
        <a:buChar char=""/>
        <a:defRPr sz="2400">
          <a:solidFill>
            <a:schemeClr val="accent1"/>
          </a:solidFill>
          <a:latin typeface="+mn-lt"/>
          <a:ea typeface="+mn-ea"/>
        </a:defRPr>
      </a:lvl3pPr>
      <a:lvl4pPr marL="1179513" indent="-200025" algn="l" rtl="0" eaLnBrk="0" fontAlgn="base" hangingPunct="0">
        <a:spcBef>
          <a:spcPts val="300"/>
        </a:spcBef>
        <a:spcAft>
          <a:spcPct val="0"/>
        </a:spcAft>
        <a:buClr>
          <a:schemeClr val="accent1"/>
        </a:buClr>
        <a:buFont typeface="Wingdings 2" pitchFamily="18" charset="2"/>
        <a:buChar char=""/>
        <a:defRPr sz="2200">
          <a:solidFill>
            <a:schemeClr val="accent1"/>
          </a:solidFill>
          <a:latin typeface="+mn-lt"/>
          <a:ea typeface="+mn-ea"/>
        </a:defRPr>
      </a:lvl4pPr>
      <a:lvl5pPr marL="13890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5pPr>
      <a:lvl6pPr marL="18462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6pPr>
      <a:lvl7pPr marL="23034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7pPr>
      <a:lvl8pPr marL="27606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8pPr>
      <a:lvl9pPr marL="32178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2.xml.rels><?xml version="1.0" encoding="UTF-8" standalone="yes"?>
<Relationships xmlns="http://schemas.openxmlformats.org/package/2006/relationships"><Relationship Id="rId8" Type="http://schemas.openxmlformats.org/officeDocument/2006/relationships/package" Target="../embeddings/Microsoft_Word_Document1.docx"/><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 Id="rId9" Type="http://schemas.openxmlformats.org/officeDocument/2006/relationships/image" Target="../media/image3.emf"/></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Text Box 3"/>
          <p:cNvSpPr txBox="1">
            <a:spLocks noChangeArrowheads="1"/>
          </p:cNvSpPr>
          <p:nvPr/>
        </p:nvSpPr>
        <p:spPr bwMode="auto">
          <a:xfrm>
            <a:off x="381000" y="1905000"/>
            <a:ext cx="3886200" cy="3970318"/>
          </a:xfrm>
          <a:prstGeom prst="rect">
            <a:avLst/>
          </a:prstGeom>
          <a:noFill/>
          <a:ln w="9525">
            <a:noFill/>
            <a:miter lim="800000"/>
            <a:headEnd/>
            <a:tailEnd/>
          </a:ln>
          <a:effectLst/>
        </p:spPr>
        <p:txBody>
          <a:bodyPr wrap="square">
            <a:spAutoFit/>
          </a:bodyPr>
          <a:lstStyle/>
          <a:p>
            <a:pPr algn="ctr" rtl="1"/>
            <a:r>
              <a:rPr lang="ar-SA" sz="4800" dirty="0"/>
              <a:t>الفصل  الأول</a:t>
            </a:r>
            <a:r>
              <a:rPr lang="ar-EG" sz="4800" dirty="0"/>
              <a:t>:</a:t>
            </a:r>
            <a:endParaRPr lang="en-US" sz="4800" dirty="0"/>
          </a:p>
          <a:p>
            <a:pPr algn="ctr" rtl="1"/>
            <a:r>
              <a:rPr lang="ar-SA" sz="4800" dirty="0"/>
              <a:t>الإطار العام للمحاسبة</a:t>
            </a:r>
            <a:endParaRPr lang="en-US" sz="4800" dirty="0"/>
          </a:p>
          <a:p>
            <a:pPr algn="ctr" rtl="1"/>
            <a:r>
              <a:rPr lang="en-US" sz="3200" dirty="0"/>
              <a:t>)</a:t>
            </a:r>
            <a:r>
              <a:rPr lang="ar-EG" sz="3200" dirty="0"/>
              <a:t>محاضرة 2)</a:t>
            </a:r>
            <a:endParaRPr lang="en-US" sz="3200" dirty="0"/>
          </a:p>
          <a:p>
            <a:pPr algn="ctr" rtl="1">
              <a:spcBef>
                <a:spcPct val="50000"/>
              </a:spcBef>
            </a:pPr>
            <a:endParaRPr lang="en-GB" sz="4800" dirty="0"/>
          </a:p>
        </p:txBody>
      </p:sp>
      <p:pic>
        <p:nvPicPr>
          <p:cNvPr id="124932" name="Picture 4"/>
          <p:cNvPicPr>
            <a:picLocks noChangeAspect="1" noChangeArrowheads="1"/>
          </p:cNvPicPr>
          <p:nvPr/>
        </p:nvPicPr>
        <p:blipFill>
          <a:blip r:embed="rId3" cstate="print"/>
          <a:srcRect/>
          <a:stretch>
            <a:fillRect/>
          </a:stretch>
        </p:blipFill>
        <p:spPr bwMode="auto">
          <a:xfrm>
            <a:off x="4343400" y="457200"/>
            <a:ext cx="4724400" cy="613363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425318739"/>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382000" y="6477000"/>
            <a:ext cx="533400" cy="381000"/>
          </a:xfrm>
          <a:noFill/>
          <a:ln>
            <a:miter lim="800000"/>
            <a:headEnd/>
            <a:tailEnd/>
          </a:ln>
        </p:spPr>
        <p:txBody>
          <a:bodyPr/>
          <a:lstStyle/>
          <a:p>
            <a:r>
              <a:rPr lang="ar-EG" sz="1800" dirty="0"/>
              <a:t>10</a:t>
            </a:r>
            <a:endParaRPr lang="en-US" sz="1800" dirty="0"/>
          </a:p>
        </p:txBody>
      </p:sp>
      <p:sp>
        <p:nvSpPr>
          <p:cNvPr id="6" name="Title 5"/>
          <p:cNvSpPr>
            <a:spLocks noGrp="1"/>
          </p:cNvSpPr>
          <p:nvPr>
            <p:ph type="title"/>
          </p:nvPr>
        </p:nvSpPr>
        <p:spPr>
          <a:xfrm>
            <a:off x="457200" y="990600"/>
            <a:ext cx="8229600" cy="685800"/>
          </a:xfrm>
        </p:spPr>
        <p:txBody>
          <a:bodyPr/>
          <a:lstStyle/>
          <a:p>
            <a:pPr algn="r" rtl="1"/>
            <a:r>
              <a:rPr lang="ar-EG" b="1" dirty="0">
                <a:solidFill>
                  <a:srgbClr val="424456"/>
                </a:solidFill>
                <a:cs typeface="+mj-cs"/>
              </a:rPr>
              <a:t>2</a:t>
            </a:r>
            <a:r>
              <a:rPr lang="ar-SA" b="1" dirty="0">
                <a:solidFill>
                  <a:srgbClr val="424456"/>
                </a:solidFill>
                <a:cs typeface="+mj-cs"/>
              </a:rPr>
              <a:t>/</a:t>
            </a:r>
            <a:r>
              <a:rPr lang="ar-EG" b="1" dirty="0">
                <a:cs typeface="+mj-cs"/>
              </a:rPr>
              <a:t>7/</a:t>
            </a:r>
            <a:r>
              <a:rPr lang="ar-SA" b="1" dirty="0">
                <a:cs typeface="+mj-cs"/>
              </a:rPr>
              <a:t>1  ال</a:t>
            </a:r>
            <a:r>
              <a:rPr lang="ar-EG" b="1" dirty="0">
                <a:cs typeface="+mj-cs"/>
              </a:rPr>
              <a:t>خصوم</a:t>
            </a:r>
            <a:r>
              <a:rPr lang="ar-SA" b="1" dirty="0">
                <a:cs typeface="+mj-cs"/>
              </a:rPr>
              <a:t> </a:t>
            </a:r>
            <a:r>
              <a:rPr lang="en-US" b="1" dirty="0">
                <a:cs typeface="+mj-cs"/>
              </a:rPr>
              <a:t>Liabilities</a:t>
            </a:r>
            <a:r>
              <a:rPr lang="ar-SA" b="1" dirty="0">
                <a:cs typeface="+mj-cs"/>
              </a:rPr>
              <a:t>:   </a:t>
            </a:r>
            <a:endParaRPr lang="en-US" dirty="0">
              <a:cs typeface="+mj-cs"/>
            </a:endParaRPr>
          </a:p>
        </p:txBody>
      </p:sp>
    </p:spTree>
    <p:extLst>
      <p:ext uri="{BB962C8B-B14F-4D97-AF65-F5344CB8AC3E}">
        <p14:creationId xmlns:p14="http://schemas.microsoft.com/office/powerpoint/2010/main" val="3873482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724703190"/>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382000" y="6477000"/>
            <a:ext cx="533400" cy="381000"/>
          </a:xfrm>
          <a:noFill/>
          <a:ln>
            <a:miter lim="800000"/>
            <a:headEnd/>
            <a:tailEnd/>
          </a:ln>
        </p:spPr>
        <p:txBody>
          <a:bodyPr/>
          <a:lstStyle/>
          <a:p>
            <a:r>
              <a:rPr lang="ar-EG" sz="1800" dirty="0"/>
              <a:t>11</a:t>
            </a:r>
            <a:endParaRPr lang="en-US" sz="1800" dirty="0"/>
          </a:p>
        </p:txBody>
      </p:sp>
      <p:sp>
        <p:nvSpPr>
          <p:cNvPr id="6" name="Title 5"/>
          <p:cNvSpPr>
            <a:spLocks noGrp="1"/>
          </p:cNvSpPr>
          <p:nvPr>
            <p:ph type="title"/>
          </p:nvPr>
        </p:nvSpPr>
        <p:spPr>
          <a:xfrm>
            <a:off x="457200" y="990600"/>
            <a:ext cx="8229600" cy="685800"/>
          </a:xfrm>
        </p:spPr>
        <p:txBody>
          <a:bodyPr/>
          <a:lstStyle/>
          <a:p>
            <a:pPr algn="r" rtl="1"/>
            <a:r>
              <a:rPr lang="ar-EG" b="1" dirty="0">
                <a:solidFill>
                  <a:srgbClr val="424456"/>
                </a:solidFill>
                <a:cs typeface="+mj-cs"/>
              </a:rPr>
              <a:t>2</a:t>
            </a:r>
            <a:r>
              <a:rPr lang="ar-SA" b="1" dirty="0">
                <a:solidFill>
                  <a:srgbClr val="424456"/>
                </a:solidFill>
                <a:cs typeface="+mj-cs"/>
              </a:rPr>
              <a:t>/</a:t>
            </a:r>
            <a:r>
              <a:rPr lang="ar-EG" b="1" dirty="0">
                <a:cs typeface="+mj-cs"/>
              </a:rPr>
              <a:t>7/</a:t>
            </a:r>
            <a:r>
              <a:rPr lang="ar-SA" b="1" dirty="0">
                <a:cs typeface="+mj-cs"/>
              </a:rPr>
              <a:t>1 ال</a:t>
            </a:r>
            <a:r>
              <a:rPr lang="ar-EG" b="1" dirty="0">
                <a:cs typeface="+mj-cs"/>
              </a:rPr>
              <a:t>خصوم</a:t>
            </a:r>
            <a:r>
              <a:rPr lang="ar-SA" b="1" dirty="0">
                <a:cs typeface="+mj-cs"/>
              </a:rPr>
              <a:t> </a:t>
            </a:r>
            <a:r>
              <a:rPr lang="en-US" b="1" dirty="0">
                <a:cs typeface="+mj-cs"/>
              </a:rPr>
              <a:t>Liabilities</a:t>
            </a:r>
            <a:r>
              <a:rPr lang="ar-SA" b="1" dirty="0">
                <a:cs typeface="+mj-cs"/>
              </a:rPr>
              <a:t>:   </a:t>
            </a:r>
            <a:endParaRPr lang="en-US" dirty="0">
              <a:cs typeface="+mj-cs"/>
            </a:endParaRPr>
          </a:p>
        </p:txBody>
      </p:sp>
    </p:spTree>
    <p:extLst>
      <p:ext uri="{BB962C8B-B14F-4D97-AF65-F5344CB8AC3E}">
        <p14:creationId xmlns:p14="http://schemas.microsoft.com/office/powerpoint/2010/main" val="1603702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395320168"/>
              </p:ext>
            </p:extLst>
          </p:nvPr>
        </p:nvGraphicFramePr>
        <p:xfrm>
          <a:off x="304800" y="1828800"/>
          <a:ext cx="85344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382000" y="6477000"/>
            <a:ext cx="533400" cy="381000"/>
          </a:xfrm>
          <a:noFill/>
          <a:ln>
            <a:miter lim="800000"/>
            <a:headEnd/>
            <a:tailEnd/>
          </a:ln>
        </p:spPr>
        <p:txBody>
          <a:bodyPr/>
          <a:lstStyle/>
          <a:p>
            <a:r>
              <a:rPr lang="ar-EG" sz="1800" dirty="0"/>
              <a:t>12</a:t>
            </a:r>
            <a:endParaRPr lang="en-US" sz="1800" dirty="0"/>
          </a:p>
        </p:txBody>
      </p:sp>
      <p:sp>
        <p:nvSpPr>
          <p:cNvPr id="6" name="Title 5"/>
          <p:cNvSpPr>
            <a:spLocks noGrp="1"/>
          </p:cNvSpPr>
          <p:nvPr>
            <p:ph type="title"/>
          </p:nvPr>
        </p:nvSpPr>
        <p:spPr>
          <a:xfrm>
            <a:off x="457200" y="990600"/>
            <a:ext cx="8229600" cy="685800"/>
          </a:xfrm>
        </p:spPr>
        <p:txBody>
          <a:bodyPr/>
          <a:lstStyle/>
          <a:p>
            <a:pPr algn="r" rtl="1"/>
            <a:r>
              <a:rPr lang="ar-EG" b="1" dirty="0">
                <a:solidFill>
                  <a:srgbClr val="424456"/>
                </a:solidFill>
                <a:cs typeface="+mj-cs"/>
              </a:rPr>
              <a:t>2</a:t>
            </a:r>
            <a:r>
              <a:rPr lang="ar-SA" b="1" dirty="0">
                <a:solidFill>
                  <a:srgbClr val="424456"/>
                </a:solidFill>
                <a:cs typeface="+mj-cs"/>
              </a:rPr>
              <a:t>/</a:t>
            </a:r>
            <a:r>
              <a:rPr lang="ar-EG" b="1" dirty="0">
                <a:cs typeface="+mj-cs"/>
              </a:rPr>
              <a:t>7/</a:t>
            </a:r>
            <a:r>
              <a:rPr lang="ar-SA" b="1" dirty="0">
                <a:cs typeface="+mj-cs"/>
              </a:rPr>
              <a:t>1 ال</a:t>
            </a:r>
            <a:r>
              <a:rPr lang="ar-EG" b="1" dirty="0">
                <a:cs typeface="+mj-cs"/>
              </a:rPr>
              <a:t>خصوم</a:t>
            </a:r>
            <a:r>
              <a:rPr lang="ar-SA" b="1" dirty="0">
                <a:cs typeface="+mj-cs"/>
              </a:rPr>
              <a:t> </a:t>
            </a:r>
            <a:r>
              <a:rPr lang="en-US" b="1" dirty="0">
                <a:cs typeface="+mj-cs"/>
              </a:rPr>
              <a:t>Liabilities</a:t>
            </a:r>
            <a:r>
              <a:rPr lang="ar-SA" b="1" dirty="0">
                <a:cs typeface="+mj-cs"/>
              </a:rPr>
              <a:t>:   </a:t>
            </a:r>
            <a:endParaRPr lang="en-US" dirty="0">
              <a:cs typeface="+mj-cs"/>
            </a:endParaRPr>
          </a:p>
        </p:txBody>
      </p:sp>
    </p:spTree>
    <p:extLst>
      <p:ext uri="{BB962C8B-B14F-4D97-AF65-F5344CB8AC3E}">
        <p14:creationId xmlns:p14="http://schemas.microsoft.com/office/powerpoint/2010/main" val="3777147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4113713903"/>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382000" y="6477000"/>
            <a:ext cx="533400" cy="381000"/>
          </a:xfrm>
          <a:noFill/>
          <a:ln>
            <a:miter lim="800000"/>
            <a:headEnd/>
            <a:tailEnd/>
          </a:ln>
        </p:spPr>
        <p:txBody>
          <a:bodyPr/>
          <a:lstStyle/>
          <a:p>
            <a:r>
              <a:rPr lang="ar-EG" sz="1800" dirty="0"/>
              <a:t>13</a:t>
            </a:r>
            <a:endParaRPr lang="en-US" sz="1800" dirty="0"/>
          </a:p>
        </p:txBody>
      </p:sp>
      <p:sp>
        <p:nvSpPr>
          <p:cNvPr id="6" name="Title 5"/>
          <p:cNvSpPr>
            <a:spLocks noGrp="1"/>
          </p:cNvSpPr>
          <p:nvPr>
            <p:ph type="title"/>
          </p:nvPr>
        </p:nvSpPr>
        <p:spPr>
          <a:xfrm>
            <a:off x="457200" y="990600"/>
            <a:ext cx="8229600" cy="685800"/>
          </a:xfrm>
        </p:spPr>
        <p:txBody>
          <a:bodyPr/>
          <a:lstStyle/>
          <a:p>
            <a:pPr algn="r" rtl="1"/>
            <a:r>
              <a:rPr lang="ar-EG" b="1" dirty="0">
                <a:solidFill>
                  <a:srgbClr val="424456"/>
                </a:solidFill>
                <a:cs typeface="+mj-cs"/>
              </a:rPr>
              <a:t>2</a:t>
            </a:r>
            <a:r>
              <a:rPr lang="ar-SA" b="1" dirty="0">
                <a:solidFill>
                  <a:srgbClr val="424456"/>
                </a:solidFill>
                <a:cs typeface="+mj-cs"/>
              </a:rPr>
              <a:t>/</a:t>
            </a:r>
            <a:r>
              <a:rPr lang="ar-EG" b="1" dirty="0">
                <a:cs typeface="+mj-cs"/>
              </a:rPr>
              <a:t>7/</a:t>
            </a:r>
            <a:r>
              <a:rPr lang="ar-SA" b="1" dirty="0">
                <a:cs typeface="+mj-cs"/>
              </a:rPr>
              <a:t>1 ال</a:t>
            </a:r>
            <a:r>
              <a:rPr lang="ar-EG" b="1" dirty="0">
                <a:cs typeface="+mj-cs"/>
              </a:rPr>
              <a:t>خصوم</a:t>
            </a:r>
            <a:r>
              <a:rPr lang="ar-SA" b="1" dirty="0">
                <a:cs typeface="+mj-cs"/>
              </a:rPr>
              <a:t> </a:t>
            </a:r>
            <a:r>
              <a:rPr lang="en-US" b="1" dirty="0">
                <a:cs typeface="+mj-cs"/>
              </a:rPr>
              <a:t>Liabilities</a:t>
            </a:r>
            <a:r>
              <a:rPr lang="ar-SA" b="1" dirty="0">
                <a:cs typeface="+mj-cs"/>
              </a:rPr>
              <a:t>:   </a:t>
            </a:r>
            <a:endParaRPr lang="en-US" dirty="0">
              <a:cs typeface="+mj-cs"/>
            </a:endParaRPr>
          </a:p>
        </p:txBody>
      </p:sp>
    </p:spTree>
    <p:extLst>
      <p:ext uri="{BB962C8B-B14F-4D97-AF65-F5344CB8AC3E}">
        <p14:creationId xmlns:p14="http://schemas.microsoft.com/office/powerpoint/2010/main" val="1700831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051932706"/>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382000" y="6477000"/>
            <a:ext cx="533400" cy="381000"/>
          </a:xfrm>
          <a:noFill/>
          <a:ln>
            <a:miter lim="800000"/>
            <a:headEnd/>
            <a:tailEnd/>
          </a:ln>
        </p:spPr>
        <p:txBody>
          <a:bodyPr/>
          <a:lstStyle/>
          <a:p>
            <a:r>
              <a:rPr lang="ar-EG" sz="1800" dirty="0"/>
              <a:t>14</a:t>
            </a:r>
            <a:endParaRPr lang="en-US" sz="1800" dirty="0"/>
          </a:p>
        </p:txBody>
      </p:sp>
      <p:sp>
        <p:nvSpPr>
          <p:cNvPr id="6" name="Title 5"/>
          <p:cNvSpPr>
            <a:spLocks noGrp="1"/>
          </p:cNvSpPr>
          <p:nvPr>
            <p:ph type="title"/>
          </p:nvPr>
        </p:nvSpPr>
        <p:spPr>
          <a:xfrm>
            <a:off x="457200" y="990600"/>
            <a:ext cx="8229600" cy="685800"/>
          </a:xfrm>
        </p:spPr>
        <p:txBody>
          <a:bodyPr/>
          <a:lstStyle/>
          <a:p>
            <a:pPr algn="r" rtl="1"/>
            <a:r>
              <a:rPr lang="ar-EG" b="1" dirty="0">
                <a:solidFill>
                  <a:srgbClr val="424456"/>
                </a:solidFill>
                <a:cs typeface="+mn-cs"/>
              </a:rPr>
              <a:t>3</a:t>
            </a:r>
            <a:r>
              <a:rPr lang="ar-SA" b="1" dirty="0">
                <a:solidFill>
                  <a:srgbClr val="424456"/>
                </a:solidFill>
                <a:cs typeface="+mn-cs"/>
              </a:rPr>
              <a:t>/</a:t>
            </a:r>
            <a:r>
              <a:rPr lang="ar-EG" b="1" dirty="0">
                <a:cs typeface="+mn-cs"/>
              </a:rPr>
              <a:t>7/</a:t>
            </a:r>
            <a:r>
              <a:rPr lang="ar-SA" b="1" dirty="0">
                <a:cs typeface="+mn-cs"/>
              </a:rPr>
              <a:t>1 حقوق الملكية  </a:t>
            </a:r>
            <a:r>
              <a:rPr lang="en-US" b="1" dirty="0">
                <a:cs typeface="+mn-cs"/>
              </a:rPr>
              <a:t>Owner's Equity</a:t>
            </a:r>
            <a:r>
              <a:rPr lang="ar-SA" b="1" dirty="0">
                <a:cs typeface="+mn-cs"/>
              </a:rPr>
              <a:t> </a:t>
            </a:r>
            <a:endParaRPr lang="en-US" dirty="0">
              <a:cs typeface="+mn-cs"/>
            </a:endParaRPr>
          </a:p>
        </p:txBody>
      </p:sp>
    </p:spTree>
    <p:extLst>
      <p:ext uri="{BB962C8B-B14F-4D97-AF65-F5344CB8AC3E}">
        <p14:creationId xmlns:p14="http://schemas.microsoft.com/office/powerpoint/2010/main" val="1201852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617864224"/>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382000" y="6477000"/>
            <a:ext cx="533400" cy="381000"/>
          </a:xfrm>
          <a:noFill/>
          <a:ln>
            <a:miter lim="800000"/>
            <a:headEnd/>
            <a:tailEnd/>
          </a:ln>
        </p:spPr>
        <p:txBody>
          <a:bodyPr/>
          <a:lstStyle/>
          <a:p>
            <a:r>
              <a:rPr lang="ar-EG" sz="1800" dirty="0"/>
              <a:t>15</a:t>
            </a:r>
            <a:endParaRPr lang="en-US" sz="1800" dirty="0"/>
          </a:p>
        </p:txBody>
      </p:sp>
      <p:sp>
        <p:nvSpPr>
          <p:cNvPr id="6" name="Title 5"/>
          <p:cNvSpPr>
            <a:spLocks noGrp="1"/>
          </p:cNvSpPr>
          <p:nvPr>
            <p:ph type="title"/>
          </p:nvPr>
        </p:nvSpPr>
        <p:spPr>
          <a:xfrm>
            <a:off x="457200" y="990600"/>
            <a:ext cx="8229600" cy="685800"/>
          </a:xfrm>
        </p:spPr>
        <p:txBody>
          <a:bodyPr/>
          <a:lstStyle/>
          <a:p>
            <a:pPr algn="r" rtl="1"/>
            <a:r>
              <a:rPr lang="ar-EG" b="1" dirty="0">
                <a:solidFill>
                  <a:srgbClr val="424456"/>
                </a:solidFill>
                <a:cs typeface="+mj-cs"/>
              </a:rPr>
              <a:t>3</a:t>
            </a:r>
            <a:r>
              <a:rPr lang="ar-SA" b="1" dirty="0">
                <a:solidFill>
                  <a:srgbClr val="424456"/>
                </a:solidFill>
                <a:cs typeface="+mj-cs"/>
              </a:rPr>
              <a:t>/</a:t>
            </a:r>
            <a:r>
              <a:rPr lang="ar-EG" b="1" dirty="0">
                <a:cs typeface="+mj-cs"/>
              </a:rPr>
              <a:t>7/</a:t>
            </a:r>
            <a:r>
              <a:rPr lang="ar-SA" b="1" dirty="0">
                <a:cs typeface="+mj-cs"/>
              </a:rPr>
              <a:t>1 حقوق الملكية  </a:t>
            </a:r>
            <a:r>
              <a:rPr lang="en-US" b="1" dirty="0">
                <a:cs typeface="+mj-cs"/>
              </a:rPr>
              <a:t>Owner's Equity</a:t>
            </a:r>
            <a:r>
              <a:rPr lang="ar-SA" b="1" dirty="0">
                <a:cs typeface="+mj-cs"/>
              </a:rPr>
              <a:t> </a:t>
            </a:r>
            <a:endParaRPr lang="en-US" dirty="0">
              <a:cs typeface="+mj-cs"/>
            </a:endParaRPr>
          </a:p>
        </p:txBody>
      </p:sp>
    </p:spTree>
    <p:extLst>
      <p:ext uri="{BB962C8B-B14F-4D97-AF65-F5344CB8AC3E}">
        <p14:creationId xmlns:p14="http://schemas.microsoft.com/office/powerpoint/2010/main" val="715219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429605296"/>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382000" y="6477000"/>
            <a:ext cx="533400" cy="381000"/>
          </a:xfrm>
          <a:noFill/>
          <a:ln>
            <a:miter lim="800000"/>
            <a:headEnd/>
            <a:tailEnd/>
          </a:ln>
        </p:spPr>
        <p:txBody>
          <a:bodyPr/>
          <a:lstStyle/>
          <a:p>
            <a:r>
              <a:rPr lang="ar-EG" sz="1800" dirty="0"/>
              <a:t>16</a:t>
            </a:r>
            <a:endParaRPr lang="en-US" sz="1800" dirty="0"/>
          </a:p>
        </p:txBody>
      </p:sp>
      <p:sp>
        <p:nvSpPr>
          <p:cNvPr id="6" name="Title 5"/>
          <p:cNvSpPr>
            <a:spLocks noGrp="1"/>
          </p:cNvSpPr>
          <p:nvPr>
            <p:ph type="title"/>
          </p:nvPr>
        </p:nvSpPr>
        <p:spPr>
          <a:xfrm>
            <a:off x="304800" y="914400"/>
            <a:ext cx="8686800" cy="685800"/>
          </a:xfrm>
        </p:spPr>
        <p:txBody>
          <a:bodyPr/>
          <a:lstStyle/>
          <a:p>
            <a:pPr algn="r" rtl="1"/>
            <a:r>
              <a:rPr lang="ar-EG" b="1" dirty="0">
                <a:cs typeface="+mj-cs"/>
              </a:rPr>
              <a:t>8/1</a:t>
            </a:r>
            <a:r>
              <a:rPr lang="ar-SA" b="1" dirty="0">
                <a:cs typeface="+mj-cs"/>
              </a:rPr>
              <a:t>  أثر المعاملات المالية على المعادلة المحاسبية</a:t>
            </a:r>
            <a:endParaRPr lang="en-US" dirty="0">
              <a:cs typeface="+mj-cs"/>
            </a:endParaRPr>
          </a:p>
        </p:txBody>
      </p:sp>
    </p:spTree>
    <p:extLst>
      <p:ext uri="{BB962C8B-B14F-4D97-AF65-F5344CB8AC3E}">
        <p14:creationId xmlns:p14="http://schemas.microsoft.com/office/powerpoint/2010/main" val="2823473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68091077"/>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382000" y="6477000"/>
            <a:ext cx="533400" cy="381000"/>
          </a:xfrm>
          <a:noFill/>
          <a:ln>
            <a:miter lim="800000"/>
            <a:headEnd/>
            <a:tailEnd/>
          </a:ln>
        </p:spPr>
        <p:txBody>
          <a:bodyPr/>
          <a:lstStyle/>
          <a:p>
            <a:r>
              <a:rPr lang="ar-EG" sz="1800" dirty="0"/>
              <a:t>17</a:t>
            </a:r>
            <a:endParaRPr lang="en-US" sz="1800" dirty="0"/>
          </a:p>
        </p:txBody>
      </p:sp>
      <p:sp>
        <p:nvSpPr>
          <p:cNvPr id="6" name="Title 5"/>
          <p:cNvSpPr>
            <a:spLocks noGrp="1"/>
          </p:cNvSpPr>
          <p:nvPr>
            <p:ph type="title"/>
          </p:nvPr>
        </p:nvSpPr>
        <p:spPr>
          <a:xfrm>
            <a:off x="304800" y="914400"/>
            <a:ext cx="8686800" cy="685800"/>
          </a:xfrm>
        </p:spPr>
        <p:txBody>
          <a:bodyPr/>
          <a:lstStyle/>
          <a:p>
            <a:pPr algn="r" rtl="1"/>
            <a:r>
              <a:rPr lang="ar-EG" sz="3600" b="1" dirty="0">
                <a:cs typeface="+mj-cs"/>
              </a:rPr>
              <a:t>8/1</a:t>
            </a:r>
            <a:r>
              <a:rPr lang="ar-SA" sz="3600" b="1" dirty="0">
                <a:cs typeface="+mj-cs"/>
              </a:rPr>
              <a:t>  أثر المعاملات المالية على المعادلة المحاسبية</a:t>
            </a:r>
            <a:endParaRPr lang="en-US" sz="3600" dirty="0">
              <a:cs typeface="+mj-cs"/>
            </a:endParaRPr>
          </a:p>
        </p:txBody>
      </p:sp>
    </p:spTree>
    <p:extLst>
      <p:ext uri="{BB962C8B-B14F-4D97-AF65-F5344CB8AC3E}">
        <p14:creationId xmlns:p14="http://schemas.microsoft.com/office/powerpoint/2010/main" val="3963147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940289946"/>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382000" y="6477000"/>
            <a:ext cx="533400" cy="381000"/>
          </a:xfrm>
          <a:noFill/>
          <a:ln>
            <a:miter lim="800000"/>
            <a:headEnd/>
            <a:tailEnd/>
          </a:ln>
        </p:spPr>
        <p:txBody>
          <a:bodyPr/>
          <a:lstStyle/>
          <a:p>
            <a:r>
              <a:rPr lang="ar-EG" sz="1800" dirty="0"/>
              <a:t>18</a:t>
            </a:r>
            <a:endParaRPr lang="en-US" sz="1800" dirty="0"/>
          </a:p>
        </p:txBody>
      </p:sp>
      <p:sp>
        <p:nvSpPr>
          <p:cNvPr id="6" name="Title 5"/>
          <p:cNvSpPr>
            <a:spLocks noGrp="1"/>
          </p:cNvSpPr>
          <p:nvPr>
            <p:ph type="title"/>
          </p:nvPr>
        </p:nvSpPr>
        <p:spPr>
          <a:xfrm>
            <a:off x="304800" y="914400"/>
            <a:ext cx="8686800" cy="685800"/>
          </a:xfrm>
        </p:spPr>
        <p:txBody>
          <a:bodyPr/>
          <a:lstStyle/>
          <a:p>
            <a:pPr algn="r" rtl="1"/>
            <a:r>
              <a:rPr lang="ar-EG" b="1" dirty="0">
                <a:cs typeface="+mj-cs"/>
              </a:rPr>
              <a:t>8/1</a:t>
            </a:r>
            <a:r>
              <a:rPr lang="ar-SA" b="1" dirty="0">
                <a:cs typeface="+mj-cs"/>
              </a:rPr>
              <a:t>  أثر المعاملات المالية على المعادلة المحاسبية</a:t>
            </a:r>
            <a:endParaRPr lang="en-US" dirty="0">
              <a:cs typeface="+mj-cs"/>
            </a:endParaRPr>
          </a:p>
        </p:txBody>
      </p:sp>
    </p:spTree>
    <p:extLst>
      <p:ext uri="{BB962C8B-B14F-4D97-AF65-F5344CB8AC3E}">
        <p14:creationId xmlns:p14="http://schemas.microsoft.com/office/powerpoint/2010/main" val="2592058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721745702"/>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382000" y="6477000"/>
            <a:ext cx="533400" cy="381000"/>
          </a:xfrm>
          <a:noFill/>
          <a:ln>
            <a:miter lim="800000"/>
            <a:headEnd/>
            <a:tailEnd/>
          </a:ln>
        </p:spPr>
        <p:txBody>
          <a:bodyPr/>
          <a:lstStyle/>
          <a:p>
            <a:r>
              <a:rPr lang="ar-EG" sz="1800" dirty="0"/>
              <a:t>19</a:t>
            </a:r>
            <a:endParaRPr lang="en-US" sz="1800" dirty="0"/>
          </a:p>
        </p:txBody>
      </p:sp>
      <p:sp>
        <p:nvSpPr>
          <p:cNvPr id="6" name="Title 5"/>
          <p:cNvSpPr>
            <a:spLocks noGrp="1"/>
          </p:cNvSpPr>
          <p:nvPr>
            <p:ph type="title"/>
          </p:nvPr>
        </p:nvSpPr>
        <p:spPr>
          <a:xfrm>
            <a:off x="304800" y="914400"/>
            <a:ext cx="8686800" cy="685800"/>
          </a:xfrm>
        </p:spPr>
        <p:txBody>
          <a:bodyPr/>
          <a:lstStyle/>
          <a:p>
            <a:pPr algn="r" rtl="1"/>
            <a:r>
              <a:rPr lang="ar-EG" b="1" dirty="0"/>
              <a:t>8/1</a:t>
            </a:r>
            <a:r>
              <a:rPr lang="ar-SA" b="1" dirty="0"/>
              <a:t>  أثر المعاملات المالية على المعادلة المحاسبية</a:t>
            </a:r>
            <a:endParaRPr lang="en-US" dirty="0"/>
          </a:p>
        </p:txBody>
      </p:sp>
    </p:spTree>
    <p:extLst>
      <p:ext uri="{BB962C8B-B14F-4D97-AF65-F5344CB8AC3E}">
        <p14:creationId xmlns:p14="http://schemas.microsoft.com/office/powerpoint/2010/main" val="2162954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6"/>
          <p:cNvSpPr>
            <a:spLocks noGrp="1"/>
          </p:cNvSpPr>
          <p:nvPr>
            <p:ph type="sldNum" sz="quarter" idx="11"/>
          </p:nvPr>
        </p:nvSpPr>
        <p:spPr bwMode="auto">
          <a:noFill/>
          <a:ln>
            <a:miter lim="800000"/>
            <a:headEnd/>
            <a:tailEnd/>
          </a:ln>
        </p:spPr>
        <p:txBody>
          <a:bodyPr/>
          <a:lstStyle/>
          <a:p>
            <a:r>
              <a:rPr lang="ar-EG" sz="1800" dirty="0"/>
              <a:t>2</a:t>
            </a:r>
            <a:endParaRPr lang="en-US" sz="1800" dirty="0"/>
          </a:p>
        </p:txBody>
      </p:sp>
      <p:sp>
        <p:nvSpPr>
          <p:cNvPr id="6" name="Title 5"/>
          <p:cNvSpPr>
            <a:spLocks noGrp="1"/>
          </p:cNvSpPr>
          <p:nvPr>
            <p:ph type="title"/>
          </p:nvPr>
        </p:nvSpPr>
        <p:spPr>
          <a:xfrm>
            <a:off x="1066800" y="762001"/>
            <a:ext cx="7772400" cy="914400"/>
          </a:xfrm>
        </p:spPr>
        <p:txBody>
          <a:bodyPr/>
          <a:lstStyle/>
          <a:p>
            <a:pPr algn="r"/>
            <a:r>
              <a:rPr lang="ar-SA" dirty="0">
                <a:solidFill>
                  <a:srgbClr val="0070C0"/>
                </a:solidFill>
              </a:rPr>
              <a:t>أهداف الفصل :</a:t>
            </a:r>
            <a:endParaRPr lang="ar-EG" dirty="0">
              <a:solidFill>
                <a:srgbClr val="0070C0"/>
              </a:solidFill>
            </a:endParaRPr>
          </a:p>
        </p:txBody>
      </p:sp>
      <p:sp>
        <p:nvSpPr>
          <p:cNvPr id="7" name="Text Placeholder 6"/>
          <p:cNvSpPr>
            <a:spLocks noGrp="1"/>
          </p:cNvSpPr>
          <p:nvPr>
            <p:ph type="body" idx="1"/>
          </p:nvPr>
        </p:nvSpPr>
        <p:spPr>
          <a:xfrm>
            <a:off x="762000" y="1905000"/>
            <a:ext cx="7924800" cy="4648200"/>
          </a:xfrm>
        </p:spPr>
        <p:txBody>
          <a:bodyPr/>
          <a:lstStyle/>
          <a:p>
            <a:pPr algn="r" rtl="1"/>
            <a:r>
              <a:rPr lang="ar-SA" sz="2800" b="1" dirty="0"/>
              <a:t>بعد دراسة هذا الفصل ينبغي أن يكون الطالب ملماً بالموضوعات التالية:</a:t>
            </a:r>
            <a:endParaRPr lang="en-US" sz="2800" dirty="0"/>
          </a:p>
          <a:p>
            <a:pPr lvl="1" algn="r" rtl="1">
              <a:buFont typeface="Arial" pitchFamily="34" charset="0"/>
              <a:buChar char="•"/>
            </a:pPr>
            <a:r>
              <a:rPr lang="ar-EG" sz="2500" b="1" dirty="0"/>
              <a:t> </a:t>
            </a:r>
            <a:r>
              <a:rPr lang="ar-SA" sz="2500" b="1" dirty="0">
                <a:solidFill>
                  <a:schemeClr val="tx2"/>
                </a:solidFill>
              </a:rPr>
              <a:t>مفهوم المحاسبة</a:t>
            </a:r>
            <a:endParaRPr lang="en-US" sz="2500" dirty="0">
              <a:solidFill>
                <a:schemeClr val="tx2"/>
              </a:solidFill>
            </a:endParaRPr>
          </a:p>
          <a:p>
            <a:pPr lvl="1" algn="r" rtl="1">
              <a:buFont typeface="Arial" pitchFamily="34" charset="0"/>
              <a:buChar char="•"/>
            </a:pPr>
            <a:r>
              <a:rPr lang="ar-SA" sz="2500" b="1" dirty="0">
                <a:solidFill>
                  <a:schemeClr val="tx2"/>
                </a:solidFill>
              </a:rPr>
              <a:t> أهداف ووظائف المحاسبة</a:t>
            </a:r>
            <a:endParaRPr lang="en-US" sz="2500" dirty="0">
              <a:solidFill>
                <a:schemeClr val="tx2"/>
              </a:solidFill>
            </a:endParaRPr>
          </a:p>
          <a:p>
            <a:pPr lvl="1" algn="r" rtl="1">
              <a:buFont typeface="Arial" pitchFamily="34" charset="0"/>
              <a:buChar char="•"/>
            </a:pPr>
            <a:r>
              <a:rPr lang="ar-SA" sz="2500" b="1" dirty="0">
                <a:solidFill>
                  <a:schemeClr val="tx2"/>
                </a:solidFill>
              </a:rPr>
              <a:t> فروع المحاسبة</a:t>
            </a:r>
            <a:endParaRPr lang="en-US" sz="2500" dirty="0">
              <a:solidFill>
                <a:schemeClr val="tx2"/>
              </a:solidFill>
            </a:endParaRPr>
          </a:p>
          <a:p>
            <a:pPr lvl="1" algn="r" rtl="1">
              <a:buFont typeface="Arial" pitchFamily="34" charset="0"/>
              <a:buChar char="•"/>
            </a:pPr>
            <a:r>
              <a:rPr lang="ar-SA" sz="2500" b="1" dirty="0">
                <a:solidFill>
                  <a:schemeClr val="tx2"/>
                </a:solidFill>
              </a:rPr>
              <a:t> مستخدمو المعلومات المحاسبية</a:t>
            </a:r>
            <a:endParaRPr lang="en-US" sz="2500" dirty="0">
              <a:solidFill>
                <a:schemeClr val="tx2"/>
              </a:solidFill>
            </a:endParaRPr>
          </a:p>
          <a:p>
            <a:pPr lvl="1" algn="r" rtl="1">
              <a:buFont typeface="Arial" pitchFamily="34" charset="0"/>
              <a:buChar char="•"/>
            </a:pPr>
            <a:r>
              <a:rPr lang="ar-SA" sz="2500" b="1" dirty="0">
                <a:solidFill>
                  <a:schemeClr val="tx2"/>
                </a:solidFill>
              </a:rPr>
              <a:t> أنواع منشآت الأعمال</a:t>
            </a:r>
            <a:endParaRPr lang="en-US" sz="2500" dirty="0">
              <a:solidFill>
                <a:schemeClr val="tx2"/>
              </a:solidFill>
            </a:endParaRPr>
          </a:p>
          <a:p>
            <a:pPr lvl="1" algn="r" rtl="1">
              <a:buFont typeface="Arial" pitchFamily="34" charset="0"/>
              <a:buChar char="•"/>
            </a:pPr>
            <a:r>
              <a:rPr lang="ar-SA" sz="2500" b="1" dirty="0">
                <a:solidFill>
                  <a:schemeClr val="tx2"/>
                </a:solidFill>
              </a:rPr>
              <a:t> المبادئ المحاسبية المتعارف عليها </a:t>
            </a:r>
            <a:endParaRPr lang="en-US" sz="2500" dirty="0">
              <a:solidFill>
                <a:schemeClr val="tx2"/>
              </a:solidFill>
            </a:endParaRPr>
          </a:p>
          <a:p>
            <a:pPr lvl="1" algn="r" rtl="1">
              <a:buFont typeface="Arial" pitchFamily="34" charset="0"/>
              <a:buChar char="•"/>
            </a:pPr>
            <a:r>
              <a:rPr lang="ar-SA" sz="2500" b="1" dirty="0">
                <a:solidFill>
                  <a:srgbClr val="FF0000"/>
                </a:solidFill>
              </a:rPr>
              <a:t> المعادلة المحاسبية</a:t>
            </a:r>
            <a:endParaRPr lang="en-US" sz="2500" dirty="0">
              <a:solidFill>
                <a:srgbClr val="FF0000"/>
              </a:solidFill>
            </a:endParaRPr>
          </a:p>
          <a:p>
            <a:pPr lvl="1" algn="r" rtl="1">
              <a:buFont typeface="Arial" pitchFamily="34" charset="0"/>
              <a:buChar char="•"/>
            </a:pPr>
            <a:r>
              <a:rPr lang="ar-SA" sz="2500" b="1" dirty="0">
                <a:solidFill>
                  <a:srgbClr val="FF0000"/>
                </a:solidFill>
              </a:rPr>
              <a:t> أثر المعاملات المالية على المعادلة المحاسبية</a:t>
            </a:r>
            <a:endParaRPr lang="en-US" sz="2500" dirty="0">
              <a:solidFill>
                <a:srgbClr val="FF0000"/>
              </a:solidFill>
            </a:endParaRPr>
          </a:p>
          <a:p>
            <a:pPr algn="r" rtl="1"/>
            <a:endParaRPr lang="ar-EG"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572626875"/>
              </p:ext>
            </p:extLst>
          </p:nvPr>
        </p:nvGraphicFramePr>
        <p:xfrm>
          <a:off x="228600" y="1828800"/>
          <a:ext cx="8763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382000" y="6477000"/>
            <a:ext cx="533400" cy="381000"/>
          </a:xfrm>
          <a:noFill/>
          <a:ln>
            <a:miter lim="800000"/>
            <a:headEnd/>
            <a:tailEnd/>
          </a:ln>
        </p:spPr>
        <p:txBody>
          <a:bodyPr/>
          <a:lstStyle/>
          <a:p>
            <a:r>
              <a:rPr lang="ar-EG" sz="1800" dirty="0"/>
              <a:t>20</a:t>
            </a:r>
            <a:endParaRPr lang="en-US" sz="1800" dirty="0"/>
          </a:p>
        </p:txBody>
      </p:sp>
      <p:sp>
        <p:nvSpPr>
          <p:cNvPr id="6" name="Title 5"/>
          <p:cNvSpPr>
            <a:spLocks noGrp="1"/>
          </p:cNvSpPr>
          <p:nvPr>
            <p:ph type="title"/>
          </p:nvPr>
        </p:nvSpPr>
        <p:spPr>
          <a:xfrm>
            <a:off x="304800" y="914400"/>
            <a:ext cx="8686800" cy="685800"/>
          </a:xfrm>
        </p:spPr>
        <p:txBody>
          <a:bodyPr/>
          <a:lstStyle/>
          <a:p>
            <a:pPr algn="r" rtl="1"/>
            <a:r>
              <a:rPr lang="ar-EG" b="1" dirty="0"/>
              <a:t>8/1</a:t>
            </a:r>
            <a:r>
              <a:rPr lang="ar-SA" b="1" dirty="0"/>
              <a:t>  أثر المعاملات المالية على المعادلة المحاسبية</a:t>
            </a:r>
            <a:endParaRPr lang="en-US" dirty="0"/>
          </a:p>
        </p:txBody>
      </p:sp>
    </p:spTree>
    <p:extLst>
      <p:ext uri="{BB962C8B-B14F-4D97-AF65-F5344CB8AC3E}">
        <p14:creationId xmlns:p14="http://schemas.microsoft.com/office/powerpoint/2010/main" val="2040312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870706868"/>
              </p:ext>
            </p:extLst>
          </p:nvPr>
        </p:nvGraphicFramePr>
        <p:xfrm>
          <a:off x="228600" y="1828800"/>
          <a:ext cx="8763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382000" y="6477000"/>
            <a:ext cx="533400" cy="381000"/>
          </a:xfrm>
          <a:noFill/>
          <a:ln>
            <a:miter lim="800000"/>
            <a:headEnd/>
            <a:tailEnd/>
          </a:ln>
        </p:spPr>
        <p:txBody>
          <a:bodyPr/>
          <a:lstStyle/>
          <a:p>
            <a:r>
              <a:rPr lang="ar-EG" sz="1800" dirty="0"/>
              <a:t>21</a:t>
            </a:r>
            <a:endParaRPr lang="en-US" sz="1800" dirty="0"/>
          </a:p>
        </p:txBody>
      </p:sp>
      <p:sp>
        <p:nvSpPr>
          <p:cNvPr id="6" name="Title 5"/>
          <p:cNvSpPr>
            <a:spLocks noGrp="1"/>
          </p:cNvSpPr>
          <p:nvPr>
            <p:ph type="title"/>
          </p:nvPr>
        </p:nvSpPr>
        <p:spPr>
          <a:xfrm>
            <a:off x="304800" y="914400"/>
            <a:ext cx="8686800" cy="685800"/>
          </a:xfrm>
        </p:spPr>
        <p:txBody>
          <a:bodyPr/>
          <a:lstStyle/>
          <a:p>
            <a:pPr algn="r" rtl="1"/>
            <a:r>
              <a:rPr lang="ar-EG" b="1" dirty="0">
                <a:cs typeface="+mn-cs"/>
              </a:rPr>
              <a:t>8/1</a:t>
            </a:r>
            <a:r>
              <a:rPr lang="ar-SA" b="1" dirty="0">
                <a:cs typeface="+mn-cs"/>
              </a:rPr>
              <a:t>  أثر المعاملات المالية على المعادلة المحاسبية</a:t>
            </a:r>
            <a:endParaRPr lang="en-US" dirty="0">
              <a:cs typeface="+mn-cs"/>
            </a:endParaRPr>
          </a:p>
        </p:txBody>
      </p:sp>
    </p:spTree>
    <p:extLst>
      <p:ext uri="{BB962C8B-B14F-4D97-AF65-F5344CB8AC3E}">
        <p14:creationId xmlns:p14="http://schemas.microsoft.com/office/powerpoint/2010/main" val="1740056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006645797"/>
              </p:ext>
            </p:extLst>
          </p:nvPr>
        </p:nvGraphicFramePr>
        <p:xfrm>
          <a:off x="-533400" y="1828800"/>
          <a:ext cx="9525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382000" y="6477000"/>
            <a:ext cx="533400" cy="381000"/>
          </a:xfrm>
          <a:noFill/>
          <a:ln>
            <a:miter lim="800000"/>
            <a:headEnd/>
            <a:tailEnd/>
          </a:ln>
        </p:spPr>
        <p:txBody>
          <a:bodyPr/>
          <a:lstStyle/>
          <a:p>
            <a:r>
              <a:rPr lang="ar-EG" sz="1800" dirty="0"/>
              <a:t>22</a:t>
            </a:r>
            <a:endParaRPr lang="en-US" sz="1800" dirty="0"/>
          </a:p>
        </p:txBody>
      </p:sp>
      <p:sp>
        <p:nvSpPr>
          <p:cNvPr id="6" name="Title 5"/>
          <p:cNvSpPr>
            <a:spLocks noGrp="1"/>
          </p:cNvSpPr>
          <p:nvPr>
            <p:ph type="title"/>
          </p:nvPr>
        </p:nvSpPr>
        <p:spPr>
          <a:xfrm>
            <a:off x="304800" y="914400"/>
            <a:ext cx="8686800" cy="685800"/>
          </a:xfrm>
        </p:spPr>
        <p:txBody>
          <a:bodyPr/>
          <a:lstStyle/>
          <a:p>
            <a:pPr algn="r" rtl="1"/>
            <a:r>
              <a:rPr lang="ar-EG" b="1" dirty="0">
                <a:latin typeface="+mn-lt"/>
                <a:cs typeface="+mj-cs"/>
              </a:rPr>
              <a:t>8/1</a:t>
            </a:r>
            <a:r>
              <a:rPr lang="ar-SA" b="1" dirty="0">
                <a:latin typeface="+mn-lt"/>
                <a:cs typeface="+mj-cs"/>
              </a:rPr>
              <a:t>  أثر المعاملات المالية على المعادلة المحاسبية</a:t>
            </a:r>
            <a:endParaRPr lang="en-US" dirty="0">
              <a:latin typeface="+mn-lt"/>
              <a:cs typeface="+mj-cs"/>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3615878577"/>
              </p:ext>
            </p:extLst>
          </p:nvPr>
        </p:nvGraphicFramePr>
        <p:xfrm>
          <a:off x="76200" y="1828800"/>
          <a:ext cx="9156700" cy="4694237"/>
        </p:xfrm>
        <a:graphic>
          <a:graphicData uri="http://schemas.openxmlformats.org/presentationml/2006/ole">
            <mc:AlternateContent xmlns:mc="http://schemas.openxmlformats.org/markup-compatibility/2006">
              <mc:Choice xmlns:v="urn:schemas-microsoft-com:vml" Requires="v">
                <p:oleObj name="Document" r:id="rId8" imgW="5365321" imgH="2465925" progId="Word.Document.12">
                  <p:embed/>
                </p:oleObj>
              </mc:Choice>
              <mc:Fallback>
                <p:oleObj name="Document" r:id="rId8" imgW="5365321" imgH="2465925" progId="Word.Document.12">
                  <p:embed/>
                  <p:pic>
                    <p:nvPicPr>
                      <p:cNvPr id="0" name=""/>
                      <p:cNvPicPr/>
                      <p:nvPr/>
                    </p:nvPicPr>
                    <p:blipFill>
                      <a:blip r:embed="rId9"/>
                      <a:stretch>
                        <a:fillRect/>
                      </a:stretch>
                    </p:blipFill>
                    <p:spPr>
                      <a:xfrm>
                        <a:off x="76200" y="1828800"/>
                        <a:ext cx="9156700" cy="4694237"/>
                      </a:xfrm>
                      <a:prstGeom prst="rect">
                        <a:avLst/>
                      </a:prstGeom>
                    </p:spPr>
                  </p:pic>
                </p:oleObj>
              </mc:Fallback>
            </mc:AlternateContent>
          </a:graphicData>
        </a:graphic>
      </p:graphicFrame>
    </p:spTree>
    <p:extLst>
      <p:ext uri="{BB962C8B-B14F-4D97-AF65-F5344CB8AC3E}">
        <p14:creationId xmlns:p14="http://schemas.microsoft.com/office/powerpoint/2010/main" val="1708421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832062139"/>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382000" y="6477000"/>
            <a:ext cx="533400" cy="381000"/>
          </a:xfrm>
          <a:noFill/>
          <a:ln>
            <a:miter lim="800000"/>
            <a:headEnd/>
            <a:tailEnd/>
          </a:ln>
        </p:spPr>
        <p:txBody>
          <a:bodyPr/>
          <a:lstStyle/>
          <a:p>
            <a:r>
              <a:rPr lang="ar-EG" sz="1800" dirty="0"/>
              <a:t>23</a:t>
            </a:r>
            <a:endParaRPr lang="en-US" sz="1800" dirty="0"/>
          </a:p>
        </p:txBody>
      </p:sp>
      <p:sp>
        <p:nvSpPr>
          <p:cNvPr id="7" name="Title 5"/>
          <p:cNvSpPr>
            <a:spLocks noGrp="1"/>
          </p:cNvSpPr>
          <p:nvPr>
            <p:ph type="title"/>
          </p:nvPr>
        </p:nvSpPr>
        <p:spPr>
          <a:xfrm>
            <a:off x="457200" y="762000"/>
            <a:ext cx="8229600" cy="1066800"/>
          </a:xfrm>
        </p:spPr>
        <p:txBody>
          <a:bodyPr/>
          <a:lstStyle/>
          <a:p>
            <a:pPr algn="r" rtl="1"/>
            <a:r>
              <a:rPr lang="ar-EG" sz="3600" b="1" dirty="0"/>
              <a:t>أسئلة وتمارين</a:t>
            </a:r>
            <a:r>
              <a:rPr lang="ar-SA" sz="3600" b="1" dirty="0"/>
              <a:t>:</a:t>
            </a:r>
            <a:endParaRPr lang="en-US" sz="3600" dirty="0"/>
          </a:p>
        </p:txBody>
      </p:sp>
    </p:spTree>
    <p:extLst>
      <p:ext uri="{BB962C8B-B14F-4D97-AF65-F5344CB8AC3E}">
        <p14:creationId xmlns:p14="http://schemas.microsoft.com/office/powerpoint/2010/main" val="350847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513456323"/>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382000" y="6477000"/>
            <a:ext cx="533400" cy="381000"/>
          </a:xfrm>
          <a:noFill/>
          <a:ln>
            <a:miter lim="800000"/>
            <a:headEnd/>
            <a:tailEnd/>
          </a:ln>
        </p:spPr>
        <p:txBody>
          <a:bodyPr/>
          <a:lstStyle/>
          <a:p>
            <a:r>
              <a:rPr lang="ar-EG" sz="1800" dirty="0"/>
              <a:t>24</a:t>
            </a:r>
            <a:endParaRPr lang="en-US" sz="1800" dirty="0"/>
          </a:p>
        </p:txBody>
      </p:sp>
      <p:sp>
        <p:nvSpPr>
          <p:cNvPr id="7" name="Title 5"/>
          <p:cNvSpPr>
            <a:spLocks noGrp="1"/>
          </p:cNvSpPr>
          <p:nvPr>
            <p:ph type="title"/>
          </p:nvPr>
        </p:nvSpPr>
        <p:spPr>
          <a:xfrm>
            <a:off x="457200" y="762000"/>
            <a:ext cx="8229600" cy="1066800"/>
          </a:xfrm>
        </p:spPr>
        <p:txBody>
          <a:bodyPr/>
          <a:lstStyle/>
          <a:p>
            <a:pPr algn="r" rtl="1"/>
            <a:r>
              <a:rPr lang="ar-EG" sz="3600" b="1" dirty="0"/>
              <a:t>أسئلة وتمارين</a:t>
            </a:r>
            <a:r>
              <a:rPr lang="ar-SA" sz="3600" b="1" dirty="0"/>
              <a:t>:</a:t>
            </a:r>
            <a:endParaRPr lang="en-US" sz="3600" dirty="0"/>
          </a:p>
        </p:txBody>
      </p:sp>
    </p:spTree>
    <p:extLst>
      <p:ext uri="{BB962C8B-B14F-4D97-AF65-F5344CB8AC3E}">
        <p14:creationId xmlns:p14="http://schemas.microsoft.com/office/powerpoint/2010/main" val="1878335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580141880"/>
              </p:ext>
            </p:extLst>
          </p:nvPr>
        </p:nvGraphicFramePr>
        <p:xfrm>
          <a:off x="0" y="1828800"/>
          <a:ext cx="88392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382000" y="6477000"/>
            <a:ext cx="533400" cy="381000"/>
          </a:xfrm>
          <a:noFill/>
          <a:ln>
            <a:miter lim="800000"/>
            <a:headEnd/>
            <a:tailEnd/>
          </a:ln>
        </p:spPr>
        <p:txBody>
          <a:bodyPr/>
          <a:lstStyle/>
          <a:p>
            <a:r>
              <a:rPr lang="ar-EG" sz="1800" dirty="0"/>
              <a:t>25</a:t>
            </a:r>
            <a:endParaRPr lang="en-US" sz="1800" dirty="0"/>
          </a:p>
        </p:txBody>
      </p:sp>
      <p:sp>
        <p:nvSpPr>
          <p:cNvPr id="7" name="Title 5"/>
          <p:cNvSpPr>
            <a:spLocks noGrp="1"/>
          </p:cNvSpPr>
          <p:nvPr>
            <p:ph type="title"/>
          </p:nvPr>
        </p:nvSpPr>
        <p:spPr>
          <a:xfrm>
            <a:off x="457200" y="762000"/>
            <a:ext cx="8229600" cy="1066800"/>
          </a:xfrm>
        </p:spPr>
        <p:txBody>
          <a:bodyPr/>
          <a:lstStyle/>
          <a:p>
            <a:pPr algn="r" rtl="1"/>
            <a:r>
              <a:rPr lang="ar-EG" sz="3600" b="1" dirty="0"/>
              <a:t>أسئلة وتمارين</a:t>
            </a:r>
            <a:r>
              <a:rPr lang="ar-SA" sz="3600" b="1" dirty="0"/>
              <a:t>:</a:t>
            </a:r>
            <a:endParaRPr lang="en-US" sz="3600" dirty="0"/>
          </a:p>
        </p:txBody>
      </p:sp>
    </p:spTree>
    <p:extLst>
      <p:ext uri="{BB962C8B-B14F-4D97-AF65-F5344CB8AC3E}">
        <p14:creationId xmlns:p14="http://schemas.microsoft.com/office/powerpoint/2010/main" val="1934200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819084509"/>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382000" y="6477000"/>
            <a:ext cx="533400" cy="381000"/>
          </a:xfrm>
          <a:noFill/>
          <a:ln>
            <a:miter lim="800000"/>
            <a:headEnd/>
            <a:tailEnd/>
          </a:ln>
        </p:spPr>
        <p:txBody>
          <a:bodyPr/>
          <a:lstStyle/>
          <a:p>
            <a:r>
              <a:rPr lang="ar-EG" sz="1800" dirty="0"/>
              <a:t>26</a:t>
            </a:r>
            <a:endParaRPr lang="en-US" sz="1800" dirty="0"/>
          </a:p>
        </p:txBody>
      </p:sp>
      <p:sp>
        <p:nvSpPr>
          <p:cNvPr id="7" name="Title 5"/>
          <p:cNvSpPr>
            <a:spLocks noGrp="1"/>
          </p:cNvSpPr>
          <p:nvPr>
            <p:ph type="title"/>
          </p:nvPr>
        </p:nvSpPr>
        <p:spPr>
          <a:xfrm>
            <a:off x="457200" y="762000"/>
            <a:ext cx="8229600" cy="1066800"/>
          </a:xfrm>
        </p:spPr>
        <p:txBody>
          <a:bodyPr/>
          <a:lstStyle/>
          <a:p>
            <a:pPr algn="r" rtl="1"/>
            <a:r>
              <a:rPr lang="ar-EG" sz="3600" b="1" dirty="0"/>
              <a:t>أسئلة وتمارين</a:t>
            </a:r>
            <a:r>
              <a:rPr lang="ar-SA" sz="3600" b="1" dirty="0"/>
              <a:t>:</a:t>
            </a:r>
            <a:endParaRPr lang="en-US" sz="3600" dirty="0"/>
          </a:p>
        </p:txBody>
      </p:sp>
    </p:spTree>
    <p:extLst>
      <p:ext uri="{BB962C8B-B14F-4D97-AF65-F5344CB8AC3E}">
        <p14:creationId xmlns:p14="http://schemas.microsoft.com/office/powerpoint/2010/main" val="648708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178987096"/>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382000" y="6477000"/>
            <a:ext cx="533400" cy="381000"/>
          </a:xfrm>
          <a:noFill/>
          <a:ln>
            <a:miter lim="800000"/>
            <a:headEnd/>
            <a:tailEnd/>
          </a:ln>
        </p:spPr>
        <p:txBody>
          <a:bodyPr/>
          <a:lstStyle/>
          <a:p>
            <a:r>
              <a:rPr lang="ar-EG" sz="1800" dirty="0"/>
              <a:t>27</a:t>
            </a:r>
            <a:endParaRPr lang="en-US" sz="1800" dirty="0"/>
          </a:p>
        </p:txBody>
      </p:sp>
      <p:sp>
        <p:nvSpPr>
          <p:cNvPr id="7" name="Title 5"/>
          <p:cNvSpPr>
            <a:spLocks noGrp="1"/>
          </p:cNvSpPr>
          <p:nvPr>
            <p:ph type="title"/>
          </p:nvPr>
        </p:nvSpPr>
        <p:spPr>
          <a:xfrm>
            <a:off x="457200" y="762000"/>
            <a:ext cx="8229600" cy="1066800"/>
          </a:xfrm>
        </p:spPr>
        <p:txBody>
          <a:bodyPr/>
          <a:lstStyle/>
          <a:p>
            <a:pPr algn="r" rtl="1"/>
            <a:r>
              <a:rPr lang="ar-EG" sz="3600" b="1" dirty="0"/>
              <a:t>أسئلة وتمارين</a:t>
            </a:r>
            <a:r>
              <a:rPr lang="ar-SA" sz="3600" b="1" dirty="0"/>
              <a:t>:</a:t>
            </a:r>
            <a:endParaRPr lang="en-US" sz="3600" dirty="0"/>
          </a:p>
        </p:txBody>
      </p:sp>
    </p:spTree>
    <p:extLst>
      <p:ext uri="{BB962C8B-B14F-4D97-AF65-F5344CB8AC3E}">
        <p14:creationId xmlns:p14="http://schemas.microsoft.com/office/powerpoint/2010/main" val="2154439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652970574"/>
              </p:ext>
            </p:extLst>
          </p:nvPr>
        </p:nvGraphicFramePr>
        <p:xfrm>
          <a:off x="609600" y="1847850"/>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610600" y="6477000"/>
            <a:ext cx="304800" cy="381000"/>
          </a:xfrm>
          <a:noFill/>
          <a:ln>
            <a:miter lim="800000"/>
            <a:headEnd/>
            <a:tailEnd/>
          </a:ln>
        </p:spPr>
        <p:txBody>
          <a:bodyPr/>
          <a:lstStyle/>
          <a:p>
            <a:r>
              <a:rPr lang="ar-EG" sz="1800" dirty="0"/>
              <a:t>3</a:t>
            </a:r>
            <a:endParaRPr lang="en-US" sz="1800" dirty="0"/>
          </a:p>
        </p:txBody>
      </p:sp>
      <p:sp>
        <p:nvSpPr>
          <p:cNvPr id="6" name="Title 5"/>
          <p:cNvSpPr>
            <a:spLocks noGrp="1"/>
          </p:cNvSpPr>
          <p:nvPr>
            <p:ph type="title"/>
          </p:nvPr>
        </p:nvSpPr>
        <p:spPr>
          <a:xfrm>
            <a:off x="304800" y="990600"/>
            <a:ext cx="8534400" cy="685800"/>
          </a:xfrm>
        </p:spPr>
        <p:txBody>
          <a:bodyPr/>
          <a:lstStyle/>
          <a:p>
            <a:pPr algn="r" rtl="1"/>
            <a:r>
              <a:rPr lang="ar-SA" sz="3600" b="1" dirty="0">
                <a:cs typeface="+mj-cs"/>
              </a:rPr>
              <a:t>1/7  المعادلة المحاسبية  </a:t>
            </a:r>
            <a:r>
              <a:rPr lang="en-US" sz="3600" b="1" dirty="0">
                <a:cs typeface="+mj-cs"/>
              </a:rPr>
              <a:t>Accounting Equation</a:t>
            </a:r>
            <a:endParaRPr lang="ar-EG" sz="3600" dirty="0">
              <a:cs typeface="+mj-cs"/>
            </a:endParaRPr>
          </a:p>
        </p:txBody>
      </p:sp>
      <p:sp>
        <p:nvSpPr>
          <p:cNvPr id="3" name="Rounded Rectangle 2"/>
          <p:cNvSpPr/>
          <p:nvPr/>
        </p:nvSpPr>
        <p:spPr>
          <a:xfrm>
            <a:off x="1641231" y="3124200"/>
            <a:ext cx="6858000" cy="6096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200" dirty="0">
                <a:ln>
                  <a:solidFill>
                    <a:schemeClr val="tx2"/>
                  </a:solidFill>
                </a:ln>
                <a:solidFill>
                  <a:srgbClr val="FF0000"/>
                </a:solidFill>
              </a:rPr>
              <a:t>الأصول = الخصوم + حقوق الملكية</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622109294"/>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610600" y="6477000"/>
            <a:ext cx="304800" cy="381000"/>
          </a:xfrm>
          <a:noFill/>
          <a:ln>
            <a:miter lim="800000"/>
            <a:headEnd/>
            <a:tailEnd/>
          </a:ln>
        </p:spPr>
        <p:txBody>
          <a:bodyPr/>
          <a:lstStyle/>
          <a:p>
            <a:r>
              <a:rPr lang="ar-EG" sz="1800" dirty="0"/>
              <a:t>4</a:t>
            </a:r>
            <a:endParaRPr lang="en-US" sz="1800" dirty="0"/>
          </a:p>
        </p:txBody>
      </p:sp>
      <p:sp>
        <p:nvSpPr>
          <p:cNvPr id="6" name="Title 5"/>
          <p:cNvSpPr>
            <a:spLocks noGrp="1"/>
          </p:cNvSpPr>
          <p:nvPr>
            <p:ph type="title"/>
          </p:nvPr>
        </p:nvSpPr>
        <p:spPr>
          <a:xfrm>
            <a:off x="-1295400" y="838200"/>
            <a:ext cx="8458200" cy="685800"/>
          </a:xfrm>
        </p:spPr>
        <p:txBody>
          <a:bodyPr/>
          <a:lstStyle/>
          <a:p>
            <a:pPr algn="r" rtl="1"/>
            <a:r>
              <a:rPr lang="ar-SA" b="1" dirty="0">
                <a:cs typeface="+mj-cs"/>
              </a:rPr>
              <a:t>  </a:t>
            </a:r>
            <a:r>
              <a:rPr lang="ar-SA" b="1" dirty="0" err="1">
                <a:cs typeface="+mj-cs"/>
              </a:rPr>
              <a:t>الأص</a:t>
            </a:r>
            <a:r>
              <a:rPr lang="ar-IQ" b="1" dirty="0">
                <a:cs typeface="+mj-cs"/>
              </a:rPr>
              <a:t>و</a:t>
            </a:r>
            <a:r>
              <a:rPr lang="ar-SA" b="1" dirty="0">
                <a:cs typeface="+mj-cs"/>
              </a:rPr>
              <a:t>ل </a:t>
            </a:r>
            <a:r>
              <a:rPr lang="en-US" b="1" dirty="0">
                <a:cs typeface="+mj-cs"/>
              </a:rPr>
              <a:t>Assets</a:t>
            </a:r>
            <a:r>
              <a:rPr lang="ar-SA" b="1" dirty="0">
                <a:cs typeface="+mj-cs"/>
              </a:rPr>
              <a:t>:   </a:t>
            </a:r>
            <a:endParaRPr lang="en-US" dirty="0">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032586681"/>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610600" y="6477000"/>
            <a:ext cx="304800" cy="381000"/>
          </a:xfrm>
          <a:noFill/>
          <a:ln>
            <a:miter lim="800000"/>
            <a:headEnd/>
            <a:tailEnd/>
          </a:ln>
        </p:spPr>
        <p:txBody>
          <a:bodyPr/>
          <a:lstStyle/>
          <a:p>
            <a:r>
              <a:rPr lang="ar-EG" sz="1800" dirty="0"/>
              <a:t>5</a:t>
            </a:r>
            <a:endParaRPr lang="en-US" sz="1800" dirty="0"/>
          </a:p>
        </p:txBody>
      </p:sp>
      <p:sp>
        <p:nvSpPr>
          <p:cNvPr id="6" name="Title 5"/>
          <p:cNvSpPr>
            <a:spLocks noGrp="1"/>
          </p:cNvSpPr>
          <p:nvPr>
            <p:ph type="title"/>
          </p:nvPr>
        </p:nvSpPr>
        <p:spPr>
          <a:xfrm>
            <a:off x="457200" y="990600"/>
            <a:ext cx="8229600" cy="685800"/>
          </a:xfrm>
        </p:spPr>
        <p:txBody>
          <a:bodyPr/>
          <a:lstStyle/>
          <a:p>
            <a:pPr algn="r" rtl="1"/>
            <a:r>
              <a:rPr lang="ar-SA" b="1" dirty="0">
                <a:cs typeface="+mj-cs"/>
              </a:rPr>
              <a:t>1/7/1  الأصول </a:t>
            </a:r>
            <a:r>
              <a:rPr lang="en-US" b="1" dirty="0">
                <a:cs typeface="+mj-cs"/>
              </a:rPr>
              <a:t>Assets</a:t>
            </a:r>
            <a:r>
              <a:rPr lang="ar-SA" b="1" dirty="0">
                <a:cs typeface="+mj-cs"/>
              </a:rPr>
              <a:t>:   </a:t>
            </a:r>
            <a:endParaRPr lang="en-US" dirty="0">
              <a:cs typeface="+mj-cs"/>
            </a:endParaRPr>
          </a:p>
        </p:txBody>
      </p:sp>
    </p:spTree>
    <p:extLst>
      <p:ext uri="{BB962C8B-B14F-4D97-AF65-F5344CB8AC3E}">
        <p14:creationId xmlns:p14="http://schemas.microsoft.com/office/powerpoint/2010/main" val="3538647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37403637"/>
              </p:ext>
            </p:extLst>
          </p:nvPr>
        </p:nvGraphicFramePr>
        <p:xfrm>
          <a:off x="457200" y="1676400"/>
          <a:ext cx="8382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610600" y="6477000"/>
            <a:ext cx="304800" cy="381000"/>
          </a:xfrm>
          <a:noFill/>
          <a:ln>
            <a:miter lim="800000"/>
            <a:headEnd/>
            <a:tailEnd/>
          </a:ln>
        </p:spPr>
        <p:txBody>
          <a:bodyPr/>
          <a:lstStyle/>
          <a:p>
            <a:r>
              <a:rPr lang="ar-EG" sz="1800" dirty="0"/>
              <a:t>6</a:t>
            </a:r>
            <a:endParaRPr lang="en-US" sz="1800" dirty="0"/>
          </a:p>
        </p:txBody>
      </p:sp>
      <p:sp>
        <p:nvSpPr>
          <p:cNvPr id="6" name="Title 5"/>
          <p:cNvSpPr>
            <a:spLocks noGrp="1"/>
          </p:cNvSpPr>
          <p:nvPr>
            <p:ph type="title"/>
          </p:nvPr>
        </p:nvSpPr>
        <p:spPr>
          <a:xfrm>
            <a:off x="457200" y="990600"/>
            <a:ext cx="8229600" cy="685800"/>
          </a:xfrm>
        </p:spPr>
        <p:txBody>
          <a:bodyPr/>
          <a:lstStyle/>
          <a:p>
            <a:pPr algn="r" rtl="1"/>
            <a:r>
              <a:rPr lang="ar-SA" b="1" dirty="0">
                <a:cs typeface="+mj-cs"/>
              </a:rPr>
              <a:t>1/7/1  الأصول </a:t>
            </a:r>
            <a:r>
              <a:rPr lang="en-US" b="1" dirty="0">
                <a:cs typeface="+mj-cs"/>
              </a:rPr>
              <a:t>Assets</a:t>
            </a:r>
            <a:r>
              <a:rPr lang="ar-SA" b="1" dirty="0">
                <a:cs typeface="+mj-cs"/>
              </a:rPr>
              <a:t>:   </a:t>
            </a:r>
            <a:endParaRPr lang="en-US" dirty="0">
              <a:cs typeface="+mj-cs"/>
            </a:endParaRPr>
          </a:p>
        </p:txBody>
      </p:sp>
    </p:spTree>
    <p:extLst>
      <p:ext uri="{BB962C8B-B14F-4D97-AF65-F5344CB8AC3E}">
        <p14:creationId xmlns:p14="http://schemas.microsoft.com/office/powerpoint/2010/main" val="3726012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242519379"/>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610600" y="6477000"/>
            <a:ext cx="304800" cy="381000"/>
          </a:xfrm>
          <a:noFill/>
          <a:ln>
            <a:miter lim="800000"/>
            <a:headEnd/>
            <a:tailEnd/>
          </a:ln>
        </p:spPr>
        <p:txBody>
          <a:bodyPr/>
          <a:lstStyle/>
          <a:p>
            <a:r>
              <a:rPr lang="ar-EG" sz="1800" dirty="0"/>
              <a:t>7</a:t>
            </a:r>
            <a:endParaRPr lang="en-US" sz="1800" dirty="0"/>
          </a:p>
        </p:txBody>
      </p:sp>
      <p:sp>
        <p:nvSpPr>
          <p:cNvPr id="6" name="Title 5"/>
          <p:cNvSpPr>
            <a:spLocks noGrp="1"/>
          </p:cNvSpPr>
          <p:nvPr>
            <p:ph type="title"/>
          </p:nvPr>
        </p:nvSpPr>
        <p:spPr>
          <a:xfrm>
            <a:off x="457200" y="990600"/>
            <a:ext cx="8229600" cy="685800"/>
          </a:xfrm>
        </p:spPr>
        <p:txBody>
          <a:bodyPr/>
          <a:lstStyle/>
          <a:p>
            <a:pPr algn="r" rtl="1"/>
            <a:r>
              <a:rPr lang="ar-SA" b="1" dirty="0">
                <a:cs typeface="+mj-cs"/>
              </a:rPr>
              <a:t>1/7/1  الأصول </a:t>
            </a:r>
            <a:r>
              <a:rPr lang="en-US" b="1" dirty="0">
                <a:cs typeface="+mj-cs"/>
              </a:rPr>
              <a:t>Assets</a:t>
            </a:r>
            <a:r>
              <a:rPr lang="ar-SA" b="1" dirty="0">
                <a:cs typeface="+mj-cs"/>
              </a:rPr>
              <a:t>:   </a:t>
            </a:r>
            <a:endParaRPr lang="en-US" dirty="0">
              <a:cs typeface="+mj-cs"/>
            </a:endParaRPr>
          </a:p>
        </p:txBody>
      </p:sp>
    </p:spTree>
    <p:extLst>
      <p:ext uri="{BB962C8B-B14F-4D97-AF65-F5344CB8AC3E}">
        <p14:creationId xmlns:p14="http://schemas.microsoft.com/office/powerpoint/2010/main" val="2593411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300628806"/>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610600" y="6477000"/>
            <a:ext cx="304800" cy="381000"/>
          </a:xfrm>
          <a:noFill/>
          <a:ln>
            <a:miter lim="800000"/>
            <a:headEnd/>
            <a:tailEnd/>
          </a:ln>
        </p:spPr>
        <p:txBody>
          <a:bodyPr/>
          <a:lstStyle/>
          <a:p>
            <a:r>
              <a:rPr lang="ar-EG" sz="1800" dirty="0"/>
              <a:t>8</a:t>
            </a:r>
            <a:endParaRPr lang="en-US" sz="1800" dirty="0"/>
          </a:p>
        </p:txBody>
      </p:sp>
      <p:sp>
        <p:nvSpPr>
          <p:cNvPr id="6" name="Title 5"/>
          <p:cNvSpPr>
            <a:spLocks noGrp="1"/>
          </p:cNvSpPr>
          <p:nvPr>
            <p:ph type="title"/>
          </p:nvPr>
        </p:nvSpPr>
        <p:spPr>
          <a:xfrm>
            <a:off x="457200" y="990600"/>
            <a:ext cx="8229600" cy="685800"/>
          </a:xfrm>
        </p:spPr>
        <p:txBody>
          <a:bodyPr/>
          <a:lstStyle/>
          <a:p>
            <a:pPr algn="r" rtl="1"/>
            <a:r>
              <a:rPr lang="ar-SA" b="1" dirty="0">
                <a:latin typeface="+mn-lt"/>
              </a:rPr>
              <a:t>1/7/1  الأصول </a:t>
            </a:r>
            <a:r>
              <a:rPr lang="en-US" b="1" dirty="0">
                <a:latin typeface="+mn-lt"/>
              </a:rPr>
              <a:t>Assets</a:t>
            </a:r>
            <a:r>
              <a:rPr lang="ar-SA" b="1" dirty="0">
                <a:latin typeface="+mn-lt"/>
              </a:rPr>
              <a:t>:   </a:t>
            </a:r>
            <a:endParaRPr lang="en-US" dirty="0">
              <a:latin typeface="+mn-lt"/>
            </a:endParaRPr>
          </a:p>
        </p:txBody>
      </p:sp>
    </p:spTree>
    <p:extLst>
      <p:ext uri="{BB962C8B-B14F-4D97-AF65-F5344CB8AC3E}">
        <p14:creationId xmlns:p14="http://schemas.microsoft.com/office/powerpoint/2010/main" val="2257320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249801516"/>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1"/>
          </p:nvPr>
        </p:nvSpPr>
        <p:spPr bwMode="auto">
          <a:xfrm>
            <a:off x="8610600" y="6477000"/>
            <a:ext cx="304800" cy="381000"/>
          </a:xfrm>
          <a:noFill/>
          <a:ln>
            <a:miter lim="800000"/>
            <a:headEnd/>
            <a:tailEnd/>
          </a:ln>
        </p:spPr>
        <p:txBody>
          <a:bodyPr/>
          <a:lstStyle/>
          <a:p>
            <a:r>
              <a:rPr lang="ar-EG" sz="1800" dirty="0"/>
              <a:t>9</a:t>
            </a:r>
            <a:endParaRPr lang="en-US" sz="1800" dirty="0"/>
          </a:p>
        </p:txBody>
      </p:sp>
      <p:sp>
        <p:nvSpPr>
          <p:cNvPr id="6" name="Title 5"/>
          <p:cNvSpPr>
            <a:spLocks noGrp="1"/>
          </p:cNvSpPr>
          <p:nvPr>
            <p:ph type="title"/>
          </p:nvPr>
        </p:nvSpPr>
        <p:spPr>
          <a:xfrm>
            <a:off x="457200" y="990600"/>
            <a:ext cx="8229600" cy="685800"/>
          </a:xfrm>
        </p:spPr>
        <p:txBody>
          <a:bodyPr/>
          <a:lstStyle/>
          <a:p>
            <a:pPr algn="r" rtl="1"/>
            <a:r>
              <a:rPr lang="ar-SA" b="1" dirty="0"/>
              <a:t>1/7/1  الأصول </a:t>
            </a:r>
            <a:r>
              <a:rPr lang="en-US" b="1" dirty="0"/>
              <a:t>Assets</a:t>
            </a:r>
            <a:r>
              <a:rPr lang="ar-SA" b="1" dirty="0"/>
              <a:t>:   </a:t>
            </a:r>
            <a:endParaRPr lang="en-US" dirty="0"/>
          </a:p>
        </p:txBody>
      </p:sp>
    </p:spTree>
    <p:extLst>
      <p:ext uri="{BB962C8B-B14F-4D97-AF65-F5344CB8AC3E}">
        <p14:creationId xmlns:p14="http://schemas.microsoft.com/office/powerpoint/2010/main" val="18565326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2_Urban">
  <a:themeElements>
    <a:clrScheme name="2_Urba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fontScheme name="2_Urban">
      <a:majorFont>
        <a:latin typeface="Trebuchet MS"/>
        <a:ea typeface="MS PGothic"/>
        <a:cs typeface=""/>
      </a:majorFont>
      <a:minorFont>
        <a:latin typeface="Georgia"/>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Urba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8400</TotalTime>
  <Words>1708</Words>
  <Application>Microsoft Office PowerPoint</Application>
  <PresentationFormat>عرض على الشاشة (4:3)</PresentationFormat>
  <Paragraphs>204</Paragraphs>
  <Slides>27</Slides>
  <Notes>27</Notes>
  <HiddenSlides>0</HiddenSlides>
  <MMClips>0</MMClips>
  <ScaleCrop>false</ScaleCrop>
  <HeadingPairs>
    <vt:vector size="8" baseType="variant">
      <vt:variant>
        <vt:lpstr>الخطوط المستخدمة</vt:lpstr>
      </vt:variant>
      <vt:variant>
        <vt:i4>4</vt:i4>
      </vt:variant>
      <vt:variant>
        <vt:lpstr>نسق</vt:lpstr>
      </vt:variant>
      <vt:variant>
        <vt:i4>2</vt:i4>
      </vt:variant>
      <vt:variant>
        <vt:lpstr>خوادم OLE مضمنة</vt:lpstr>
      </vt:variant>
      <vt:variant>
        <vt:i4>1</vt:i4>
      </vt:variant>
      <vt:variant>
        <vt:lpstr>عناوين الشرائح</vt:lpstr>
      </vt:variant>
      <vt:variant>
        <vt:i4>27</vt:i4>
      </vt:variant>
    </vt:vector>
  </HeadingPairs>
  <TitlesOfParts>
    <vt:vector size="34" baseType="lpstr">
      <vt:lpstr>Arial</vt:lpstr>
      <vt:lpstr>Georgia</vt:lpstr>
      <vt:lpstr>Trebuchet MS</vt:lpstr>
      <vt:lpstr>Wingdings 2</vt:lpstr>
      <vt:lpstr>Urban</vt:lpstr>
      <vt:lpstr>2_Urban</vt:lpstr>
      <vt:lpstr>Document</vt:lpstr>
      <vt:lpstr>عرض تقديمي في PowerPoint</vt:lpstr>
      <vt:lpstr>أهداف الفصل :</vt:lpstr>
      <vt:lpstr>1/7  المعادلة المحاسبية  Accounting Equation</vt:lpstr>
      <vt:lpstr>  الأصول Assets:   </vt:lpstr>
      <vt:lpstr>1/7/1  الأصول Assets:   </vt:lpstr>
      <vt:lpstr>1/7/1  الأصول Assets:   </vt:lpstr>
      <vt:lpstr>1/7/1  الأصول Assets:   </vt:lpstr>
      <vt:lpstr>1/7/1  الأصول Assets:   </vt:lpstr>
      <vt:lpstr>1/7/1  الأصول Assets:   </vt:lpstr>
      <vt:lpstr>2/7/1  الخصوم Liabilities:   </vt:lpstr>
      <vt:lpstr>2/7/1 الخصوم Liabilities:   </vt:lpstr>
      <vt:lpstr>2/7/1 الخصوم Liabilities:   </vt:lpstr>
      <vt:lpstr>2/7/1 الخصوم Liabilities:   </vt:lpstr>
      <vt:lpstr>3/7/1 حقوق الملكية  Owner's Equity </vt:lpstr>
      <vt:lpstr>3/7/1 حقوق الملكية  Owner's Equity </vt:lpstr>
      <vt:lpstr>8/1  أثر المعاملات المالية على المعادلة المحاسبية</vt:lpstr>
      <vt:lpstr>8/1  أثر المعاملات المالية على المعادلة المحاسبية</vt:lpstr>
      <vt:lpstr>8/1  أثر المعاملات المالية على المعادلة المحاسبية</vt:lpstr>
      <vt:lpstr>8/1  أثر المعاملات المالية على المعادلة المحاسبية</vt:lpstr>
      <vt:lpstr>8/1  أثر المعاملات المالية على المعادلة المحاسبية</vt:lpstr>
      <vt:lpstr>8/1  أثر المعاملات المالية على المعادلة المحاسبية</vt:lpstr>
      <vt:lpstr>8/1  أثر المعاملات المالية على المعادلة المحاسبية</vt:lpstr>
      <vt:lpstr>أسئلة وتمارين:</vt:lpstr>
      <vt:lpstr>أسئلة وتمارين:</vt:lpstr>
      <vt:lpstr>أسئلة وتمارين:</vt:lpstr>
      <vt:lpstr>أسئلة وتمارين:</vt:lpstr>
      <vt:lpstr>أسئلة وتمارين:</vt:lpstr>
    </vt:vector>
  </TitlesOfParts>
  <Company>PEARSON Copyright 2008</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Financial Accounting</dc:creator>
  <cp:lastModifiedBy>AL Laith Group</cp:lastModifiedBy>
  <cp:revision>233</cp:revision>
  <dcterms:created xsi:type="dcterms:W3CDTF">2007-05-01T20:21:06Z</dcterms:created>
  <dcterms:modified xsi:type="dcterms:W3CDTF">2021-02-14T13:04:33Z</dcterms:modified>
</cp:coreProperties>
</file>